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6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7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0" r:id="rId4"/>
    <p:sldMasterId id="2147483659" r:id="rId5"/>
    <p:sldMasterId id="2147483652" r:id="rId6"/>
    <p:sldMasterId id="2147483657" r:id="rId7"/>
    <p:sldMasterId id="2147483664" r:id="rId8"/>
    <p:sldMasterId id="2147483665" r:id="rId9"/>
    <p:sldMasterId id="2147483660" r:id="rId10"/>
    <p:sldMasterId id="2147483661" r:id="rId11"/>
  </p:sldMasterIdLst>
  <p:notesMasterIdLst>
    <p:notesMasterId r:id="rId13"/>
  </p:notesMasterIdLst>
  <p:handoutMasterIdLst>
    <p:handoutMasterId r:id="rId14"/>
  </p:handoutMasterIdLst>
  <p:sldIdLst>
    <p:sldId id="296" r:id="rId12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8996A0"/>
    <a:srgbClr val="C8223A"/>
    <a:srgbClr val="801625"/>
    <a:srgbClr val="BAC5C6"/>
    <a:srgbClr val="A51C30"/>
    <a:srgbClr val="293352"/>
    <a:srgbClr val="8C80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5" d="100"/>
          <a:sy n="75" d="100"/>
        </p:scale>
        <p:origin x="-333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7FAC3DA5-D737-4BC5-BFA7-E89ABD21F08A}" type="datetime1">
              <a:rPr lang="en-US" altLang="en-US"/>
              <a:pPr>
                <a:defRPr/>
              </a:pPr>
              <a:t>5/16/2018</a:t>
            </a:fld>
            <a:endParaRPr lang="en-US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05B0B92C-14EF-4C23-B805-CCEC1CEBD6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994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30FC5143-CF8C-45BF-A39C-ABC5C7593491}" type="datetime1">
              <a:rPr lang="en-US" altLang="en-US"/>
              <a:pPr>
                <a:defRPr/>
              </a:pPr>
              <a:t>5/16/2018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21933C2-DF08-4A5A-AAA5-B8376018F0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11306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arvard_FAD_Vertical_Large.jpe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4800"/>
            <a:ext cx="4292600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AD_Office for Sponsored Programs_RGB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09600"/>
            <a:ext cx="44577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533400" y="3429000"/>
            <a:ext cx="80772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97988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971ED-29ED-4C30-80C5-1B35934E7E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65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152400"/>
            <a:ext cx="1866900" cy="559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448300" cy="5592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615E7-22C9-46E6-85E0-70C6FBE394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4258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44954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6144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400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2111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91708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3048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54597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134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2400" b="1" dirty="0">
                <a:solidFill>
                  <a:schemeClr val="accent2"/>
                </a:solidFill>
                <a:latin typeface="+mj-lt"/>
                <a:ea typeface="ＭＳ Ｐゴシック" charset="0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88D06-C9CB-4211-ABAE-42C00A6FD3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1912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81621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80519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15511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8B2CD-432F-41CB-8F1C-D907C5FBB2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5806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3A079-A563-4A9F-8C05-6B8881C794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593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327D3-4340-4013-A8AD-125A3ABEBE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8610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B0E9C-C9CB-4098-856D-167747B014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3017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DB107-2407-4668-BA48-1CCC92C6A0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1106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AFF51-59B8-49F7-862D-D6394DAF48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3571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5948D-E6C6-4E8C-9D83-EEEAF626C3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25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F5070-659D-4C55-977A-993A0F045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1570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98F2F-CAE8-48B6-BE09-0C56DC15C2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0092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3F834-A695-40C2-A5C4-2AD9C2846C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8582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D31A-15BB-4580-8783-80C9B1242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6025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152400"/>
            <a:ext cx="1866900" cy="559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448300" cy="5592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D8891-2CC2-4208-93A5-597A721371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5397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9F3F9-BC65-4716-8276-1343A05280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5811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78D33-5F5F-4982-9BBB-A70C2E062C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668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36791-D78B-4E94-B6A3-52541D4BF6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3452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95857-A2E5-4D8F-B762-29A1304CB5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4166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C6FB3-B111-4637-8366-2ADAF2E7C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1373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7964D-F0F3-4E6A-ADB3-0A7E9668EE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37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B9BD2-77B7-455F-843C-F08B78A329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40234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B0CD6-3C69-40A4-9933-42B29D934D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206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CC192-F17D-4007-9A4D-D13225924D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7314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314A9-7E37-490E-B1F9-7EEAEBA4B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7907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152400"/>
            <a:ext cx="1866900" cy="559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448300" cy="5592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76540-214B-41F5-ABE9-B45FD55562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13052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109695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02733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27215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69555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052539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464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D5294-362C-4033-9307-5960E54E2A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53470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71597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00644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00322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99657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1911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787765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061015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46264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269731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77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FE12B-46F7-438E-B601-8CA29460BE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83528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305441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797549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61954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87110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7214482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000248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8F035-B8C3-4B9A-8C01-F76EC8BCB6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127290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26434-430C-4AC0-9DA9-051AAB31D3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0645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22A79-AC9A-45FC-B9FE-73DE147EC3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86518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72456-4551-42E2-9703-8BA2059167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92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35BFA-C04F-47EC-BB42-6608C45623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21263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DDA10-D26B-4A98-9F65-A7F8BAD76F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0535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6C3F3-078D-452E-B29E-B5BEA482F7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29097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D72BA-464E-41E2-A39F-806D494E54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97514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A747F-E545-4262-BC70-30CB04712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1617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4D7B7-327C-4C69-8A47-9149AE85E0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71342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20966-AADA-45C5-B5B7-EFD0E0D7A5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1585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10C51-9C5E-4F86-93FF-C362D17418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96146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6560455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532349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377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7218E-A197-4958-AA71-EC1222F6EA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23076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657739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407925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094166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289261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658935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31884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879798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9072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3F323-492A-4DD1-AED1-517332D5B8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817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8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0" y="6324600"/>
            <a:ext cx="9144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 b="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1C2196FC-E175-420C-894A-10EBEED656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7467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Page Header Arial Bold 24pts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4114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Level 1 Arial 20</a:t>
            </a:r>
          </a:p>
          <a:p>
            <a:pPr lvl="1"/>
            <a:r>
              <a:rPr lang="en-US" altLang="en-US"/>
              <a:t>Level 2 Arial 18</a:t>
            </a:r>
          </a:p>
          <a:p>
            <a:pPr lvl="2"/>
            <a:r>
              <a:rPr lang="en-US" altLang="en-US"/>
              <a:t>Level 3 Arial Light 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13" r:id="rId1"/>
    <p:sldLayoutId id="2147485427" r:id="rId2"/>
    <p:sldLayoutId id="2147485428" r:id="rId3"/>
    <p:sldLayoutId id="2147485429" r:id="rId4"/>
    <p:sldLayoutId id="2147485430" r:id="rId5"/>
    <p:sldLayoutId id="2147485431" r:id="rId6"/>
    <p:sldLayoutId id="2147485432" r:id="rId7"/>
    <p:sldLayoutId id="2147485433" r:id="rId8"/>
    <p:sldLayoutId id="2147485434" r:id="rId9"/>
    <p:sldLayoutId id="2147485435" r:id="rId10"/>
    <p:sldLayoutId id="2147485436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•"/>
        <a:defRPr sz="2000">
          <a:solidFill>
            <a:srgbClr val="4D4D4D"/>
          </a:solidFill>
          <a:latin typeface="+mn-lt"/>
          <a:ea typeface="ＭＳ Ｐゴシック" charset="0"/>
          <a:cs typeface="+mn-cs"/>
        </a:defRPr>
      </a:lvl1pPr>
      <a:lvl2pPr marL="6858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–"/>
        <a:defRPr>
          <a:solidFill>
            <a:srgbClr val="4D4D4D"/>
          </a:solidFill>
          <a:latin typeface="+mn-lt"/>
          <a:ea typeface="ＭＳ Ｐゴシック" charset="0"/>
          <a:cs typeface="+mn-cs"/>
        </a:defRPr>
      </a:lvl2pPr>
      <a:lvl3pPr marL="1087438" indent="-173038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•"/>
        <a:defRPr sz="1600">
          <a:solidFill>
            <a:srgbClr val="4D4D4D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darkergradien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Thank you.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37" r:id="rId1"/>
    <p:sldLayoutId id="2147485438" r:id="rId2"/>
    <p:sldLayoutId id="2147485439" r:id="rId3"/>
    <p:sldLayoutId id="2147485440" r:id="rId4"/>
    <p:sldLayoutId id="2147485441" r:id="rId5"/>
    <p:sldLayoutId id="2147485442" r:id="rId6"/>
    <p:sldLayoutId id="2147485443" r:id="rId7"/>
    <p:sldLayoutId id="2147485444" r:id="rId8"/>
    <p:sldLayoutId id="2147485445" r:id="rId9"/>
    <p:sldLayoutId id="2147485446" r:id="rId10"/>
    <p:sldLayoutId id="21474854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radientbitmap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400800" y="6324600"/>
            <a:ext cx="27432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 b="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27F7DE7A-7845-4E22-8244-CDE5842BD1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07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7467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Page Header Arial Bold 24pts</a:t>
            </a:r>
          </a:p>
        </p:txBody>
      </p:sp>
      <p:sp>
        <p:nvSpPr>
          <p:cNvPr id="307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4114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Level 1 Arial 20</a:t>
            </a:r>
          </a:p>
          <a:p>
            <a:pPr lvl="1"/>
            <a:r>
              <a:rPr lang="en-US" altLang="en-US"/>
              <a:t>Level 2 Arial 18</a:t>
            </a:r>
          </a:p>
          <a:p>
            <a:pPr lvl="2"/>
            <a:r>
              <a:rPr lang="en-US" altLang="en-US"/>
              <a:t>Level 3 Arial Light 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48" r:id="rId1"/>
    <p:sldLayoutId id="2147485449" r:id="rId2"/>
    <p:sldLayoutId id="2147485450" r:id="rId3"/>
    <p:sldLayoutId id="2147485451" r:id="rId4"/>
    <p:sldLayoutId id="2147485452" r:id="rId5"/>
    <p:sldLayoutId id="2147485453" r:id="rId6"/>
    <p:sldLayoutId id="2147485454" r:id="rId7"/>
    <p:sldLayoutId id="2147485455" r:id="rId8"/>
    <p:sldLayoutId id="2147485456" r:id="rId9"/>
    <p:sldLayoutId id="2147485457" r:id="rId10"/>
    <p:sldLayoutId id="2147485458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0"/>
          <a:cs typeface="Arial" charset="0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•"/>
        <a:defRPr sz="2000">
          <a:solidFill>
            <a:srgbClr val="4D4D4D"/>
          </a:solidFill>
          <a:latin typeface="+mn-lt"/>
          <a:ea typeface="ＭＳ Ｐゴシック" charset="0"/>
          <a:cs typeface="+mn-cs"/>
        </a:defRPr>
      </a:lvl1pPr>
      <a:lvl2pPr marL="6858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–"/>
        <a:defRPr>
          <a:solidFill>
            <a:srgbClr val="4D4D4D"/>
          </a:solidFill>
          <a:latin typeface="+mn-lt"/>
          <a:ea typeface="ＭＳ Ｐゴシック" charset="0"/>
          <a:cs typeface="+mn-cs"/>
        </a:defRPr>
      </a:lvl2pPr>
      <a:lvl3pPr marL="1087438" indent="-173038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•"/>
        <a:defRPr sz="1600">
          <a:solidFill>
            <a:srgbClr val="4D4D4D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radientbitmap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162800" y="6324600"/>
            <a:ext cx="18288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 b="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CD1F1C66-A488-44F2-9B0C-CFB3ED9263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7467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Page Header Arial Bold 24pts</a:t>
            </a:r>
          </a:p>
        </p:txBody>
      </p:sp>
      <p:sp>
        <p:nvSpPr>
          <p:cNvPr id="410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4114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Level 1 Arial 20</a:t>
            </a:r>
          </a:p>
          <a:p>
            <a:pPr lvl="1"/>
            <a:r>
              <a:rPr lang="en-US" altLang="en-US"/>
              <a:t>Level 2 Arial 18</a:t>
            </a:r>
          </a:p>
          <a:p>
            <a:pPr lvl="2"/>
            <a:r>
              <a:rPr lang="en-US" altLang="en-US"/>
              <a:t>Level 3 Arial Light 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59" r:id="rId1"/>
    <p:sldLayoutId id="2147485460" r:id="rId2"/>
    <p:sldLayoutId id="2147485461" r:id="rId3"/>
    <p:sldLayoutId id="2147485462" r:id="rId4"/>
    <p:sldLayoutId id="2147485463" r:id="rId5"/>
    <p:sldLayoutId id="2147485464" r:id="rId6"/>
    <p:sldLayoutId id="2147485465" r:id="rId7"/>
    <p:sldLayoutId id="2147485466" r:id="rId8"/>
    <p:sldLayoutId id="2147485467" r:id="rId9"/>
    <p:sldLayoutId id="2147485468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0"/>
          <a:cs typeface="Arial" charset="0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•"/>
        <a:defRPr sz="2000">
          <a:solidFill>
            <a:srgbClr val="4D4D4D"/>
          </a:solidFill>
          <a:latin typeface="+mn-lt"/>
          <a:ea typeface="ＭＳ Ｐゴシック" charset="0"/>
          <a:cs typeface="+mn-cs"/>
        </a:defRPr>
      </a:lvl1pPr>
      <a:lvl2pPr marL="6858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–"/>
        <a:defRPr>
          <a:solidFill>
            <a:srgbClr val="4D4D4D"/>
          </a:solidFill>
          <a:latin typeface="+mn-lt"/>
          <a:ea typeface="ＭＳ Ｐゴシック" charset="0"/>
          <a:cs typeface="+mn-cs"/>
        </a:defRPr>
      </a:lvl2pPr>
      <a:lvl3pPr marL="1087438" indent="-173038" algn="l" defTabSz="457200" rtl="0" eaLnBrk="0" fontAlgn="base" hangingPunct="0">
        <a:spcBef>
          <a:spcPct val="20000"/>
        </a:spcBef>
        <a:spcAft>
          <a:spcPts val="600"/>
        </a:spcAft>
        <a:buClr>
          <a:srgbClr val="C50017"/>
        </a:buClr>
        <a:buFont typeface="Arial" panose="020B0604020202020204" pitchFamily="34" charset="0"/>
        <a:buChar char="•"/>
        <a:defRPr sz="1600">
          <a:solidFill>
            <a:srgbClr val="4D4D4D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00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5123" name="Picture 2" descr="gradientbitmap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69" r:id="rId1"/>
    <p:sldLayoutId id="2147485470" r:id="rId2"/>
    <p:sldLayoutId id="2147485471" r:id="rId3"/>
    <p:sldLayoutId id="2147485472" r:id="rId4"/>
    <p:sldLayoutId id="2147485473" r:id="rId5"/>
    <p:sldLayoutId id="2147485474" r:id="rId6"/>
    <p:sldLayoutId id="2147485475" r:id="rId7"/>
    <p:sldLayoutId id="2147485476" r:id="rId8"/>
    <p:sldLayoutId id="2147485477" r:id="rId9"/>
    <p:sldLayoutId id="2147485478" r:id="rId10"/>
    <p:sldLayoutId id="21474854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AC5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b="0"/>
          </a:p>
        </p:txBody>
      </p:sp>
      <p:sp>
        <p:nvSpPr>
          <p:cNvPr id="614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00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80" r:id="rId1"/>
    <p:sldLayoutId id="2147485481" r:id="rId2"/>
    <p:sldLayoutId id="2147485482" r:id="rId3"/>
    <p:sldLayoutId id="2147485483" r:id="rId4"/>
    <p:sldLayoutId id="2147485484" r:id="rId5"/>
    <p:sldLayoutId id="2147485485" r:id="rId6"/>
    <p:sldLayoutId id="2147485486" r:id="rId7"/>
    <p:sldLayoutId id="2147485487" r:id="rId8"/>
    <p:sldLayoutId id="2147485488" r:id="rId9"/>
    <p:sldLayoutId id="2147485489" r:id="rId10"/>
    <p:sldLayoutId id="21474854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010400" y="6324600"/>
            <a:ext cx="19812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 b="0"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F16D9308-770D-4D43-A1D2-139653149E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91" r:id="rId1"/>
    <p:sldLayoutId id="2147485492" r:id="rId2"/>
    <p:sldLayoutId id="2147485493" r:id="rId3"/>
    <p:sldLayoutId id="2147485494" r:id="rId4"/>
    <p:sldLayoutId id="2147485495" r:id="rId5"/>
    <p:sldLayoutId id="2147485496" r:id="rId6"/>
    <p:sldLayoutId id="2147485497" r:id="rId7"/>
    <p:sldLayoutId id="2147485498" r:id="rId8"/>
    <p:sldLayoutId id="2147485499" r:id="rId9"/>
    <p:sldLayoutId id="2147485500" r:id="rId10"/>
    <p:sldLayoutId id="2147485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arkergradien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Thank you.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02" r:id="rId1"/>
    <p:sldLayoutId id="2147485503" r:id="rId2"/>
    <p:sldLayoutId id="2147485504" r:id="rId3"/>
    <p:sldLayoutId id="2147485505" r:id="rId4"/>
    <p:sldLayoutId id="2147485506" r:id="rId5"/>
    <p:sldLayoutId id="2147485507" r:id="rId6"/>
    <p:sldLayoutId id="2147485508" r:id="rId7"/>
    <p:sldLayoutId id="2147485509" r:id="rId8"/>
    <p:sldLayoutId id="2147485510" r:id="rId9"/>
    <p:sldLayoutId id="2147485511" r:id="rId10"/>
    <p:sldLayoutId id="21474855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846" y="8189"/>
            <a:ext cx="7467600" cy="914400"/>
          </a:xfrm>
        </p:spPr>
        <p:txBody>
          <a:bodyPr/>
          <a:lstStyle/>
          <a:p>
            <a:pPr algn="ctr"/>
            <a:r>
              <a:rPr lang="en-US" dirty="0"/>
              <a:t>Guidelines at a Glance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BFE12B-46F7-438E-B601-8CA29460BEF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072178" y="741677"/>
            <a:ext cx="1471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Dos &amp; Don’ts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1990" y="3459895"/>
            <a:ext cx="4163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Documents that should not be uploaded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9245" y="1952775"/>
            <a:ext cx="2747555" cy="510948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609600" y="4061306"/>
            <a:ext cx="2095500" cy="2013415"/>
            <a:chOff x="6057900" y="3352800"/>
            <a:chExt cx="2095500" cy="2013415"/>
          </a:xfrm>
        </p:grpSpPr>
        <p:sp>
          <p:nvSpPr>
            <p:cNvPr id="9" name="Explosion 1 8"/>
            <p:cNvSpPr/>
            <p:nvPr/>
          </p:nvSpPr>
          <p:spPr>
            <a:xfrm>
              <a:off x="6057900" y="3352800"/>
              <a:ext cx="2095500" cy="2013415"/>
            </a:xfrm>
            <a:prstGeom prst="irregularSeal1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05550" y="4027405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Use the Description Field!</a:t>
              </a: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3811426"/>
            <a:ext cx="5219700" cy="28481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080231"/>
            <a:ext cx="5352221" cy="2455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53719"/>
      </p:ext>
    </p:extLst>
  </p:cSld>
  <p:clrMapOvr>
    <a:masterClrMapping/>
  </p:clrMapOvr>
</p:sld>
</file>

<file path=ppt/theme/theme1.xml><?xml version="1.0" encoding="utf-8"?>
<a:theme xmlns:a="http://schemas.openxmlformats.org/drawingml/2006/main" name="HPAC_PPT">
  <a:themeElements>
    <a:clrScheme name="HPAC_Powerpoint 5">
      <a:dk1>
        <a:srgbClr val="000000"/>
      </a:dk1>
      <a:lt1>
        <a:srgbClr val="FFFFFF"/>
      </a:lt1>
      <a:dk2>
        <a:srgbClr val="A51C30"/>
      </a:dk2>
      <a:lt2>
        <a:srgbClr val="BAC5C6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E87D1E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5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E87D1E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6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293352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osing Thank you Slide">
  <a:themeElements>
    <a:clrScheme name="Closing Thank you Slide 15">
      <a:dk1>
        <a:srgbClr val="000000"/>
      </a:dk1>
      <a:lt1>
        <a:srgbClr val="FFFFFF"/>
      </a:lt1>
      <a:dk2>
        <a:srgbClr val="A51C30"/>
      </a:dk2>
      <a:lt2>
        <a:srgbClr val="BAC5C6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E87D1E"/>
      </a:hlink>
      <a:folHlink>
        <a:srgbClr val="4E84C4"/>
      </a:folHlink>
    </a:clrScheme>
    <a:fontScheme name="Closing Thank you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sing Thank you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1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1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15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E87D1E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16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293352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LIDE TWO">
  <a:themeElements>
    <a:clrScheme name="SLIDE TWO 5">
      <a:dk1>
        <a:srgbClr val="000000"/>
      </a:dk1>
      <a:lt1>
        <a:srgbClr val="FFFFFF"/>
      </a:lt1>
      <a:dk2>
        <a:srgbClr val="A51C30"/>
      </a:dk2>
      <a:lt2>
        <a:srgbClr val="BAC5C6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E87D1E"/>
      </a:hlink>
      <a:folHlink>
        <a:srgbClr val="4E84C4"/>
      </a:folHlink>
    </a:clrScheme>
    <a:fontScheme name="SLIDE TW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DE TW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WO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WO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WO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W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WO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WO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WO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WO 5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E87D1E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WO 6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293352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lide">
  <a:themeElements>
    <a:clrScheme name="3_Slide 6">
      <a:dk1>
        <a:srgbClr val="000000"/>
      </a:dk1>
      <a:lt1>
        <a:srgbClr val="FFFFFF"/>
      </a:lt1>
      <a:dk2>
        <a:srgbClr val="A51C30"/>
      </a:dk2>
      <a:lt2>
        <a:srgbClr val="BAC5C6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293352"/>
      </a:hlink>
      <a:folHlink>
        <a:srgbClr val="4E84C4"/>
      </a:folHlink>
    </a:clrScheme>
    <a:fontScheme name="3_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Slid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lide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lide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lide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lid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lide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lide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lide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lide 5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E87D1E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lide 6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293352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RANSITION SLIDE">
  <a:themeElements>
    <a:clrScheme name="TRANSITION SLIDE 13">
      <a:dk1>
        <a:srgbClr val="000000"/>
      </a:dk1>
      <a:lt1>
        <a:srgbClr val="FFFFFF"/>
      </a:lt1>
      <a:dk2>
        <a:srgbClr val="A51C30"/>
      </a:dk2>
      <a:lt2>
        <a:srgbClr val="BAC5C6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E87D1E"/>
      </a:hlink>
      <a:folHlink>
        <a:srgbClr val="4E84C4"/>
      </a:folHlink>
    </a:clrScheme>
    <a:fontScheme name="TRANSITION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ANSITION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ITION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ITION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ITION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ITION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ITION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ON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ON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ON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ON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ON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ON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ON SLIDE 13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E87D1E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ITION SLIDE 14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293352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RANSITION OPTION 2">
  <a:themeElements>
    <a:clrScheme name="TRANSITION OPTION 2 13">
      <a:dk1>
        <a:srgbClr val="000000"/>
      </a:dk1>
      <a:lt1>
        <a:srgbClr val="FFFFFF"/>
      </a:lt1>
      <a:dk2>
        <a:srgbClr val="A51C30"/>
      </a:dk2>
      <a:lt2>
        <a:srgbClr val="BAC5C6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E87D1E"/>
      </a:hlink>
      <a:folHlink>
        <a:srgbClr val="4E84C4"/>
      </a:folHlink>
    </a:clrScheme>
    <a:fontScheme name="TRANSITION OPTION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ANSITION OPTION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ITION OPTION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ITION OPTION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ITION OPTION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ITION OPTION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ITION OPTION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ON OPTION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ON OPTION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ON OPTION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ON OPTION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ON OPTION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ON OPTION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ON OPTION 2 13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E87D1E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ITION OPTION 2 14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293352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lank Slide">
  <a:themeElements>
    <a:clrScheme name="Blank Slide 15">
      <a:dk1>
        <a:srgbClr val="000000"/>
      </a:dk1>
      <a:lt1>
        <a:srgbClr val="FFFFFF"/>
      </a:lt1>
      <a:dk2>
        <a:srgbClr val="A51C30"/>
      </a:dk2>
      <a:lt2>
        <a:srgbClr val="BAC5C6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E87D1E"/>
      </a:hlink>
      <a:folHlink>
        <a:srgbClr val="4E84C4"/>
      </a:folHlink>
    </a:clrScheme>
    <a:fontScheme name="Blank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1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1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1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1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15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E87D1E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16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293352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Closing Thank you Slide">
  <a:themeElements>
    <a:clrScheme name="1_Closing Thank you Slide 15">
      <a:dk1>
        <a:srgbClr val="000000"/>
      </a:dk1>
      <a:lt1>
        <a:srgbClr val="FFFFFF"/>
      </a:lt1>
      <a:dk2>
        <a:srgbClr val="A51C30"/>
      </a:dk2>
      <a:lt2>
        <a:srgbClr val="BAC5C6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E87D1E"/>
      </a:hlink>
      <a:folHlink>
        <a:srgbClr val="4E84C4"/>
      </a:folHlink>
    </a:clrScheme>
    <a:fontScheme name="1_Closing Thank you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losing Thank you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1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1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1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1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15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E87D1E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16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293352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PAC TITLE 5">
    <a:dk1>
      <a:srgbClr val="000000"/>
    </a:dk1>
    <a:lt1>
      <a:srgbClr val="FFFFFF"/>
    </a:lt1>
    <a:dk2>
      <a:srgbClr val="A51C30"/>
    </a:dk2>
    <a:lt2>
      <a:srgbClr val="BAC5C6"/>
    </a:lt2>
    <a:accent1>
      <a:srgbClr val="8996A0"/>
    </a:accent1>
    <a:accent2>
      <a:srgbClr val="A51C30"/>
    </a:accent2>
    <a:accent3>
      <a:srgbClr val="FFFFFF"/>
    </a:accent3>
    <a:accent4>
      <a:srgbClr val="000000"/>
    </a:accent4>
    <a:accent5>
      <a:srgbClr val="C4C9CD"/>
    </a:accent5>
    <a:accent6>
      <a:srgbClr val="95182A"/>
    </a:accent6>
    <a:hlink>
      <a:srgbClr val="E87D1E"/>
    </a:hlink>
    <a:folHlink>
      <a:srgbClr val="4E84C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5D73D944E65344A61CF1D6024032D5" ma:contentTypeVersion="16" ma:contentTypeDescription="Create a new document." ma:contentTypeScope="" ma:versionID="ffb66a7f0d5082e446ffdf38c16f4051">
  <xsd:schema xmlns:xsd="http://www.w3.org/2001/XMLSchema" xmlns:xs="http://www.w3.org/2001/XMLSchema" xmlns:p="http://schemas.microsoft.com/office/2006/metadata/properties" xmlns:ns2="24554a74-4815-4542-aba5-df855f8e8a8a" xmlns:ns3="8b7951e0-f8fe-4ef5-aba4-8ab36ddedb8c" targetNamespace="http://schemas.microsoft.com/office/2006/metadata/properties" ma:root="true" ma:fieldsID="7e934fae46611b5fb118c0e1a1b27426" ns2:_="" ns3:_="">
    <xsd:import namespace="24554a74-4815-4542-aba5-df855f8e8a8a"/>
    <xsd:import namespace="8b7951e0-f8fe-4ef5-aba4-8ab36ddedb8c"/>
    <xsd:element name="properties">
      <xsd:complexType>
        <xsd:sequence>
          <xsd:element name="documentManagement">
            <xsd:complexType>
              <xsd:all>
                <xsd:element ref="ns2:Policy_x002f_Guidance_x0020_Name" minOccurs="0"/>
                <xsd:element ref="ns2:Doc_x0020_Type0" minOccurs="0"/>
                <xsd:element ref="ns2:File_x0020_Type0" minOccurs="0"/>
                <xsd:element ref="ns2:Notes0" minOccurs="0"/>
                <xsd:element ref="ns3:SharedWithUsers" minOccurs="0"/>
                <xsd:element ref="ns3:SharedWithDetails" minOccurs="0"/>
                <xsd:element ref="ns2:Source" minOccurs="0"/>
                <xsd:element ref="ns2:Time_x0020_Period" minOccurs="0"/>
                <xsd:element ref="ns2:Effective_x0020_Date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Webpage_x0020_or_x0020_File_x003f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554a74-4815-4542-aba5-df855f8e8a8a" elementFormDefault="qualified">
    <xsd:import namespace="http://schemas.microsoft.com/office/2006/documentManagement/types"/>
    <xsd:import namespace="http://schemas.microsoft.com/office/infopath/2007/PartnerControls"/>
    <xsd:element name="Policy_x002f_Guidance_x0020_Name" ma:index="2" nillable="true" ma:displayName="Policy/Guidance Name" ma:format="Dropdown" ma:internalName="Policy_x002f_Guidance_x0020_Name">
      <xsd:simpleType>
        <xsd:restriction base="dms:Choice">
          <xsd:enumeration value="Absence Management"/>
          <xsd:enumeration value="Administrative &amp; Clerical Salaries on Federal Awards"/>
          <xsd:enumeration value="Advance Account"/>
          <xsd:enumeration value="Capital Equipment"/>
          <xsd:enumeration value="Consulting or Related Service Agreements"/>
          <xsd:enumeration value="Cost Sharing"/>
          <xsd:enumeration value="Cost Transfer"/>
          <xsd:enumeration value="Effort Reporting"/>
          <xsd:enumeration value="Establishing an Internal Grant-Making Program"/>
          <xsd:enumeration value="Financial Reporting (Old)"/>
          <xsd:enumeration value="Fixed Price Sponsored Awards"/>
          <xsd:enumeration value="Gift vs. Sponsored Research"/>
          <xsd:enumeration value="Intellectual Property"/>
          <xsd:enumeration value="Interest Income Paid on Non-Federal Sponsored Funds"/>
          <xsd:enumeration value="International Projects"/>
          <xsd:enumeration value="Legal Agreements Workflow, Negotiating Authority, and Signing Authority"/>
          <xsd:enumeration value="NIH Public Access Policy"/>
          <xsd:enumeration value="On-Campus and Off-Campus IDC Rates"/>
          <xsd:enumeration value="Parental Leave"/>
          <xsd:enumeration value="Participation Agreement"/>
          <xsd:enumeration value="Principles for IDC to Non-Federal Awards"/>
          <xsd:enumeration value="Procurement"/>
          <xsd:enumeration value="Program Income"/>
          <xsd:enumeration value="Proposal Submission Deadlines"/>
          <xsd:enumeration value="Provost Criteria"/>
          <xsd:enumeration value="Publications"/>
          <xsd:enumeration value="Retention of Research Data and Materials"/>
          <xsd:enumeration value="Service Centers"/>
          <xsd:enumeration value="Severance on Sponsored Awards"/>
          <xsd:enumeration value="Small Business Innovation Research (SBIR) and Small Business Technology Transfer (STTR) Collaborations"/>
          <xsd:enumeration value="Sponsored Expenditures Guidelines"/>
          <xsd:enumeration value="Sponsored Financial Reporting and Closeout Policy"/>
          <xsd:enumeration value="Sponsored Travel"/>
          <xsd:enumeration value="Stipends on Sponsored Awards"/>
          <xsd:enumeration value="Subrecipient Monitoring"/>
          <xsd:enumeration value="Subrecipient Monitoring Toolkit"/>
          <xsd:enumeration value="Subrecipient vs. Contractor"/>
          <xsd:enumeration value="Tuition"/>
          <xsd:enumeration value="Unreconciled Accounts (Old)"/>
          <xsd:enumeration value="Other"/>
          <xsd:enumeration value="Not Policy - Award Lifecycle"/>
          <xsd:enumeration value="Not Policy - Training"/>
          <xsd:enumeration value="Not Policy - Resources"/>
          <xsd:enumeration value="Not Policy - About Us"/>
        </xsd:restriction>
      </xsd:simpleType>
    </xsd:element>
    <xsd:element name="Doc_x0020_Type0" ma:index="3" nillable="true" ma:displayName="Doc Type" ma:format="Dropdown" ma:internalName="Doc_x0020_Type0">
      <xsd:simpleType>
        <xsd:restriction base="dms:Choice">
          <xsd:enumeration value="Guidance"/>
          <xsd:enumeration value="Policy"/>
          <xsd:enumeration value="Form"/>
          <xsd:enumeration value="Other"/>
        </xsd:restriction>
      </xsd:simpleType>
    </xsd:element>
    <xsd:element name="File_x0020_Type0" ma:index="4" nillable="true" ma:displayName="File Type" ma:default="PDF" ma:format="Dropdown" ma:internalName="File_x0020_Type0">
      <xsd:simpleType>
        <xsd:restriction base="dms:Choice">
          <xsd:enumeration value="Word Doc"/>
          <xsd:enumeration value="PDF"/>
          <xsd:enumeration value="Excel File"/>
          <xsd:enumeration value="Image"/>
        </xsd:restriction>
      </xsd:simpleType>
    </xsd:element>
    <xsd:element name="Notes0" ma:index="5" nillable="true" ma:displayName="Notes" ma:internalName="Notes0">
      <xsd:simpleType>
        <xsd:restriction base="dms:Note">
          <xsd:maxLength value="255"/>
        </xsd:restriction>
      </xsd:simpleType>
    </xsd:element>
    <xsd:element name="Source" ma:index="14" nillable="true" ma:displayName="Source" ma:format="Dropdown" ma:internalName="Source">
      <xsd:simpleType>
        <xsd:restriction base="dms:Choice">
          <xsd:enumeration value="OSP Website"/>
          <xsd:enumeration value="OSP Wiki"/>
          <xsd:enumeration value="New"/>
        </xsd:restriction>
      </xsd:simpleType>
    </xsd:element>
    <xsd:element name="Time_x0020_Period" ma:index="15" nillable="true" ma:displayName="Time Period" ma:format="Dropdown" ma:internalName="Time_x0020_Period">
      <xsd:simpleType>
        <xsd:restriction base="dms:Choice">
          <xsd:enumeration value="Pre-2015"/>
          <xsd:enumeration value="Post-2015"/>
        </xsd:restriction>
      </xsd:simpleType>
    </xsd:element>
    <xsd:element name="Effective_x0020_Dates" ma:index="16" nillable="true" ma:displayName="Effective Dates" ma:internalName="Effective_x0020_Dates">
      <xsd:simpleType>
        <xsd:restriction base="dms:Text">
          <xsd:maxLength value="255"/>
        </xsd:restriction>
      </xsd:simpleType>
    </xsd:element>
    <xsd:element name="MediaServiceMetadata" ma:index="1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9" nillable="true" ma:displayName="MediaServiceAutoTags" ma:description="" ma:internalName="MediaServiceAutoTags" ma:readOnly="true">
      <xsd:simpleType>
        <xsd:restriction base="dms:Text"/>
      </xsd:simpleType>
    </xsd:element>
    <xsd:element name="Webpage_x0020_or_x0020_File_x003f_" ma:index="20" nillable="true" ma:displayName="Webpage or File?" ma:format="Dropdown" ma:internalName="Webpage_x0020_or_x0020_File_x003f_">
      <xsd:simpleType>
        <xsd:restriction base="dms:Choice">
          <xsd:enumeration value="Web Page"/>
          <xsd:enumeration value="Printable Policy/Guidance PDF"/>
          <xsd:enumeration value="Other Uploaded File"/>
          <xsd:enumeration value="Word version of Policy/Guidance PDF"/>
          <xsd:enumeration value="Word version of web page tex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7951e0-f8fe-4ef5-aba4-8ab36ddedb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_x0020_Type0 xmlns="24554a74-4815-4542-aba5-df855f8e8a8a" xsi:nil="true"/>
    <File_x0020_Type0 xmlns="24554a74-4815-4542-aba5-df855f8e8a8a">PDF</File_x0020_Type0>
    <Webpage_x0020_or_x0020_File_x003f_ xmlns="24554a74-4815-4542-aba5-df855f8e8a8a" xsi:nil="true"/>
    <Effective_x0020_Dates xmlns="24554a74-4815-4542-aba5-df855f8e8a8a" xsi:nil="true"/>
    <Policy_x002f_Guidance_x0020_Name xmlns="24554a74-4815-4542-aba5-df855f8e8a8a" xsi:nil="true"/>
    <Time_x0020_Period xmlns="24554a74-4815-4542-aba5-df855f8e8a8a" xsi:nil="true"/>
    <Notes0 xmlns="24554a74-4815-4542-aba5-df855f8e8a8a" xsi:nil="true"/>
    <Source xmlns="24554a74-4815-4542-aba5-df855f8e8a8a" xsi:nil="true"/>
  </documentManagement>
</p:properties>
</file>

<file path=customXml/itemProps1.xml><?xml version="1.0" encoding="utf-8"?>
<ds:datastoreItem xmlns:ds="http://schemas.openxmlformats.org/officeDocument/2006/customXml" ds:itemID="{BED6DA17-91DA-40BA-B510-E9D01EC86E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554a74-4815-4542-aba5-df855f8e8a8a"/>
    <ds:schemaRef ds:uri="8b7951e0-f8fe-4ef5-aba4-8ab36ddedb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794C49-73B5-46AF-8654-36DE76D00B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763867-84F8-4626-86DF-A530333A2899}">
  <ds:schemaRefs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  <ds:schemaRef ds:uri="8b7951e0-f8fe-4ef5-aba4-8ab36ddedb8c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24554a74-4815-4542-aba5-df855f8e8a8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HPAC_PPT.potx</Template>
  <TotalTime>9809</TotalTime>
  <Words>19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ＭＳ Ｐゴシック</vt:lpstr>
      <vt:lpstr>Arial</vt:lpstr>
      <vt:lpstr>Calibri</vt:lpstr>
      <vt:lpstr>HPAC_PPT</vt:lpstr>
      <vt:lpstr>Closing Thank you Slide</vt:lpstr>
      <vt:lpstr>SLIDE TWO</vt:lpstr>
      <vt:lpstr>3_Slide</vt:lpstr>
      <vt:lpstr>TRANSITION SLIDE</vt:lpstr>
      <vt:lpstr>TRANSITION OPTION 2</vt:lpstr>
      <vt:lpstr>Blank Slide</vt:lpstr>
      <vt:lpstr>1_Closing Thank you Slide</vt:lpstr>
      <vt:lpstr>Guidelines at a Glance</vt:lpstr>
    </vt:vector>
  </TitlesOfParts>
  <Company>Harvard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Arial 26 – 32 Bold</dc:title>
  <dc:creator>Administrator</dc:creator>
  <cp:lastModifiedBy>Kilburn, Lillie</cp:lastModifiedBy>
  <cp:revision>136</cp:revision>
  <cp:lastPrinted>2018-02-27T14:38:51Z</cp:lastPrinted>
  <dcterms:created xsi:type="dcterms:W3CDTF">2010-12-16T20:32:43Z</dcterms:created>
  <dcterms:modified xsi:type="dcterms:W3CDTF">2018-05-16T18:52:25Z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0x010100205D73D944E65344A61CF1D6024032D5</vt:lpwstr>
  </property>
</Properties>
</file>