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diagrams/drawing3.xml" ContentType="application/vnd.ms-office.drawingml.diagramDrawing+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71.xml" ContentType="application/vnd.openxmlformats-officedocument.presentationml.notesSlide+xml"/>
  <Override PartName="/ppt/diagrams/data10.xml" ContentType="application/vnd.openxmlformats-officedocument.drawingml.diagramData+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diagrams/colors10.xml" ContentType="application/vnd.openxmlformats-officedocument.drawingml.diagramColors+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diagrams/quickStyle9.xml" ContentType="application/vnd.openxmlformats-officedocument.drawingml.diagramStyl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6" r:id="rId3"/>
    <p:sldMasterId id="2147483698" r:id="rId4"/>
    <p:sldMasterId id="2147483710" r:id="rId5"/>
    <p:sldMasterId id="2147483722" r:id="rId6"/>
    <p:sldMasterId id="2147483734" r:id="rId7"/>
  </p:sldMasterIdLst>
  <p:notesMasterIdLst>
    <p:notesMasterId r:id="rId99"/>
  </p:notesMasterIdLst>
  <p:handoutMasterIdLst>
    <p:handoutMasterId r:id="rId100"/>
  </p:handoutMasterIdLst>
  <p:sldIdLst>
    <p:sldId id="256" r:id="rId8"/>
    <p:sldId id="259" r:id="rId9"/>
    <p:sldId id="508" r:id="rId10"/>
    <p:sldId id="469" r:id="rId11"/>
    <p:sldId id="509" r:id="rId12"/>
    <p:sldId id="582" r:id="rId13"/>
    <p:sldId id="583" r:id="rId14"/>
    <p:sldId id="584" r:id="rId15"/>
    <p:sldId id="512" r:id="rId16"/>
    <p:sldId id="532" r:id="rId17"/>
    <p:sldId id="533" r:id="rId18"/>
    <p:sldId id="535" r:id="rId19"/>
    <p:sldId id="449" r:id="rId20"/>
    <p:sldId id="450" r:id="rId21"/>
    <p:sldId id="521" r:id="rId22"/>
    <p:sldId id="522" r:id="rId23"/>
    <p:sldId id="429" r:id="rId24"/>
    <p:sldId id="497" r:id="rId25"/>
    <p:sldId id="452" r:id="rId26"/>
    <p:sldId id="513" r:id="rId27"/>
    <p:sldId id="514" r:id="rId28"/>
    <p:sldId id="515" r:id="rId29"/>
    <p:sldId id="555" r:id="rId30"/>
    <p:sldId id="520" r:id="rId31"/>
    <p:sldId id="523" r:id="rId32"/>
    <p:sldId id="525" r:id="rId33"/>
    <p:sldId id="528" r:id="rId34"/>
    <p:sldId id="529" r:id="rId35"/>
    <p:sldId id="590" r:id="rId36"/>
    <p:sldId id="591" r:id="rId37"/>
    <p:sldId id="606" r:id="rId38"/>
    <p:sldId id="592" r:id="rId39"/>
    <p:sldId id="593" r:id="rId40"/>
    <p:sldId id="594" r:id="rId41"/>
    <p:sldId id="595" r:id="rId42"/>
    <p:sldId id="596" r:id="rId43"/>
    <p:sldId id="597" r:id="rId44"/>
    <p:sldId id="598" r:id="rId45"/>
    <p:sldId id="599" r:id="rId46"/>
    <p:sldId id="608" r:id="rId47"/>
    <p:sldId id="600" r:id="rId48"/>
    <p:sldId id="601" r:id="rId49"/>
    <p:sldId id="602" r:id="rId50"/>
    <p:sldId id="603" r:id="rId51"/>
    <p:sldId id="604" r:id="rId52"/>
    <p:sldId id="605" r:id="rId53"/>
    <p:sldId id="483" r:id="rId54"/>
    <p:sldId id="538" r:id="rId55"/>
    <p:sldId id="493" r:id="rId56"/>
    <p:sldId id="494" r:id="rId57"/>
    <p:sldId id="495" r:id="rId58"/>
    <p:sldId id="577" r:id="rId59"/>
    <p:sldId id="578" r:id="rId60"/>
    <p:sldId id="487" r:id="rId61"/>
    <p:sldId id="531" r:id="rId62"/>
    <p:sldId id="579" r:id="rId63"/>
    <p:sldId id="489" r:id="rId64"/>
    <p:sldId id="607" r:id="rId65"/>
    <p:sldId id="491" r:id="rId66"/>
    <p:sldId id="588" r:id="rId67"/>
    <p:sldId id="589" r:id="rId68"/>
    <p:sldId id="492" r:id="rId69"/>
    <p:sldId id="408" r:id="rId70"/>
    <p:sldId id="546" r:id="rId71"/>
    <p:sldId id="585" r:id="rId72"/>
    <p:sldId id="443" r:id="rId73"/>
    <p:sldId id="530" r:id="rId74"/>
    <p:sldId id="541" r:id="rId75"/>
    <p:sldId id="415" r:id="rId76"/>
    <p:sldId id="545" r:id="rId77"/>
    <p:sldId id="548" r:id="rId78"/>
    <p:sldId id="559" r:id="rId79"/>
    <p:sldId id="560" r:id="rId80"/>
    <p:sldId id="562" r:id="rId81"/>
    <p:sldId id="563" r:id="rId82"/>
    <p:sldId id="565" r:id="rId83"/>
    <p:sldId id="566" r:id="rId84"/>
    <p:sldId id="543" r:id="rId85"/>
    <p:sldId id="571" r:id="rId86"/>
    <p:sldId id="567" r:id="rId87"/>
    <p:sldId id="568" r:id="rId88"/>
    <p:sldId id="569" r:id="rId89"/>
    <p:sldId id="570" r:id="rId90"/>
    <p:sldId id="414" r:id="rId91"/>
    <p:sldId id="609" r:id="rId92"/>
    <p:sldId id="610" r:id="rId93"/>
    <p:sldId id="611" r:id="rId94"/>
    <p:sldId id="612" r:id="rId95"/>
    <p:sldId id="613" r:id="rId96"/>
    <p:sldId id="295" r:id="rId97"/>
    <p:sldId id="307"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h771" initials="pah" lastIdx="13" clrIdx="0"/>
  <p:cmAuthor id="1" name="Hatch, Patricia A." initials="HPA" lastIdx="3" clrIdx="1"/>
  <p:cmAuthor id="2" name="Irene Millett" initials="ilm" lastIdx="3" clrIdx="2"/>
  <p:cmAuthor id="3" name="Schappa, Jaclyn" initials="JS"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0E7E8"/>
    <a:srgbClr val="0996FF"/>
    <a:srgbClr val="812411"/>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7" autoAdjust="0"/>
    <p:restoredTop sz="95472" autoAdjust="0"/>
  </p:normalViewPr>
  <p:slideViewPr>
    <p:cSldViewPr>
      <p:cViewPr>
        <p:scale>
          <a:sx n="68" d="100"/>
          <a:sy n="68" d="100"/>
        </p:scale>
        <p:origin x="-648" y="-132"/>
      </p:cViewPr>
      <p:guideLst>
        <p:guide orient="horz" pos="2160"/>
        <p:guide pos="2880"/>
      </p:guideLst>
    </p:cSldViewPr>
  </p:slideViewPr>
  <p:outlineViewPr>
    <p:cViewPr>
      <p:scale>
        <a:sx n="33" d="100"/>
        <a:sy n="33" d="100"/>
      </p:scale>
      <p:origin x="0" y="73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54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Restricted GM</a:t>
          </a:r>
          <a:r>
            <a:rPr lang="en-US" sz="1200" dirty="0">
              <a:solidFill>
                <a:sysClr val="windowText" lastClr="000000">
                  <a:hueOff val="0"/>
                  <a:satOff val="0"/>
                  <a:lumOff val="0"/>
                  <a:alphaOff val="0"/>
                </a:sysClr>
              </a:solidFill>
              <a:latin typeface="Calibri"/>
              <a:ea typeface="+mn-ea"/>
              <a:cs typeface="+mn-cs"/>
            </a:rPr>
            <a:t>	</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C35692DB-C6DB-4C23-9569-A574A51B671F}" srcId="{B69A1FF5-93EE-4988-8D59-C3A2823AECE9}" destId="{92A9CB56-C81D-4289-8947-DB2EB893C697}" srcOrd="0" destOrd="0" parTransId="{4C8E7F4D-1C78-49DE-89E7-94299A23F775}" sibTransId="{C6E8592D-B13A-4270-BC0D-5F7FBF084FEE}"/>
    <dgm:cxn modelId="{E7C9EA2D-7959-4B28-B4EF-570CBC292D08}" srcId="{92A9CB56-C81D-4289-8947-DB2EB893C697}" destId="{C174D881-DD2C-45A4-8D3D-4287E8890C2E}" srcOrd="1" destOrd="0" parTransId="{ABFA8DC7-4658-4F9B-A122-9DE5AF591FA5}" sibTransId="{78845851-A59C-49B6-805E-E068EE0AF8A9}"/>
    <dgm:cxn modelId="{CB711ED0-83A7-4C11-A6EB-CC61DD1C73A9}" type="presOf" srcId="{B69A1FF5-93EE-4988-8D59-C3A2823AECE9}" destId="{5E2C5BBE-7E39-4F5E-86E2-90355395DC44}" srcOrd="0" destOrd="0" presId="urn:microsoft.com/office/officeart/2008/layout/LinedList"/>
    <dgm:cxn modelId="{F80B426B-26DE-4EE5-91AE-337EA2528329}" type="presOf" srcId="{92A9CB56-C81D-4289-8947-DB2EB893C697}" destId="{6567B6BB-9A6D-4B95-95F8-CE35F39189FB}" srcOrd="0" destOrd="0" presId="urn:microsoft.com/office/officeart/2008/layout/LinedList"/>
    <dgm:cxn modelId="{DADCBBA8-3414-42F0-AA0E-0463C5D1D273}" type="presOf" srcId="{52A86D92-40A6-44D1-9F39-C8021FC95B1D}" destId="{A4B963D8-03D4-4C09-9CAA-36DF63BF2B0C}" srcOrd="0" destOrd="0" presId="urn:microsoft.com/office/officeart/2008/layout/LinedList"/>
    <dgm:cxn modelId="{36E590CE-3AD0-4BAA-AAFE-C88BC67EB3D2}" type="presOf" srcId="{C174D881-DD2C-45A4-8D3D-4287E8890C2E}" destId="{AD8563B6-0A36-45FA-A84E-E4A84959F7CC}" srcOrd="0" destOrd="0" presId="urn:microsoft.com/office/officeart/2008/layout/LinedList"/>
    <dgm:cxn modelId="{19FFB0B4-DD25-409C-86B1-C98A7F545572}" srcId="{92A9CB56-C81D-4289-8947-DB2EB893C697}" destId="{52A86D92-40A6-44D1-9F39-C8021FC95B1D}" srcOrd="0" destOrd="0" parTransId="{A4D87540-D647-4073-816D-3614C8E7C537}" sibTransId="{109ACB11-96C3-472B-B27F-A0CEE7F53120}"/>
    <dgm:cxn modelId="{4FBA167B-BAEA-45E0-A09A-6B8AE14C7817}" type="presParOf" srcId="{5E2C5BBE-7E39-4F5E-86E2-90355395DC44}" destId="{9CF8B18C-4850-41AB-BA51-550BC19BAC70}" srcOrd="0" destOrd="0" presId="urn:microsoft.com/office/officeart/2008/layout/LinedList"/>
    <dgm:cxn modelId="{4E18C3C3-2F21-40FD-9226-61AF3E226456}" type="presParOf" srcId="{5E2C5BBE-7E39-4F5E-86E2-90355395DC44}" destId="{31CEBDC4-3929-4B3C-ACFA-EC66BC98537A}" srcOrd="1" destOrd="0" presId="urn:microsoft.com/office/officeart/2008/layout/LinedList"/>
    <dgm:cxn modelId="{6BA7DF25-F094-457B-944E-4175E26141C9}" type="presParOf" srcId="{31CEBDC4-3929-4B3C-ACFA-EC66BC98537A}" destId="{6567B6BB-9A6D-4B95-95F8-CE35F39189FB}" srcOrd="0" destOrd="0" presId="urn:microsoft.com/office/officeart/2008/layout/LinedList"/>
    <dgm:cxn modelId="{CA91B385-292D-4B30-9B9B-54C693D064FA}" type="presParOf" srcId="{31CEBDC4-3929-4B3C-ACFA-EC66BC98537A}" destId="{B35EB288-9821-4194-9686-2F4B3C3A48AC}" srcOrd="1" destOrd="0" presId="urn:microsoft.com/office/officeart/2008/layout/LinedList"/>
    <dgm:cxn modelId="{BC99AB3D-F5D3-4DD3-B501-3E62F68B0057}" type="presParOf" srcId="{B35EB288-9821-4194-9686-2F4B3C3A48AC}" destId="{2FEA5891-C21B-4587-ADEE-4F18ED464123}" srcOrd="0" destOrd="0" presId="urn:microsoft.com/office/officeart/2008/layout/LinedList"/>
    <dgm:cxn modelId="{08B47D62-C3F0-48B0-A542-040C8EDBB0F9}" type="presParOf" srcId="{B35EB288-9821-4194-9686-2F4B3C3A48AC}" destId="{4B0F10CB-AB98-4FDD-B881-1F5710401920}" srcOrd="1" destOrd="0" presId="urn:microsoft.com/office/officeart/2008/layout/LinedList"/>
    <dgm:cxn modelId="{FF7FCB8F-AFE0-48D2-8242-D1580BF8FD62}" type="presParOf" srcId="{4B0F10CB-AB98-4FDD-B881-1F5710401920}" destId="{DEDF325F-5891-41A9-A4DF-993FFC3564A7}" srcOrd="0" destOrd="0" presId="urn:microsoft.com/office/officeart/2008/layout/LinedList"/>
    <dgm:cxn modelId="{DC7CE339-03F1-4B54-AF51-25F61A8AECD7}" type="presParOf" srcId="{4B0F10CB-AB98-4FDD-B881-1F5710401920}" destId="{A4B963D8-03D4-4C09-9CAA-36DF63BF2B0C}" srcOrd="1" destOrd="0" presId="urn:microsoft.com/office/officeart/2008/layout/LinedList"/>
    <dgm:cxn modelId="{C3A6CDB8-B8BF-4748-8488-3047E928E22F}" type="presParOf" srcId="{4B0F10CB-AB98-4FDD-B881-1F5710401920}" destId="{4626A7CB-E2BD-4968-BB31-B45659A21E45}" srcOrd="2" destOrd="0" presId="urn:microsoft.com/office/officeart/2008/layout/LinedList"/>
    <dgm:cxn modelId="{695FAF83-1062-43D7-9176-06A4BE61B64F}" type="presParOf" srcId="{B35EB288-9821-4194-9686-2F4B3C3A48AC}" destId="{7A21EE1A-83A4-48C4-AA3D-06B677C17D1F}" srcOrd="2" destOrd="0" presId="urn:microsoft.com/office/officeart/2008/layout/LinedList"/>
    <dgm:cxn modelId="{A80B4434-6386-4051-9914-E0F2F6D3B9B0}" type="presParOf" srcId="{B35EB288-9821-4194-9686-2F4B3C3A48AC}" destId="{5606C873-331E-4ACD-8066-F2E98134C8B0}" srcOrd="3" destOrd="0" presId="urn:microsoft.com/office/officeart/2008/layout/LinedList"/>
    <dgm:cxn modelId="{2069C0CF-F9B1-4981-B59A-BE28F13C1977}" type="presParOf" srcId="{B35EB288-9821-4194-9686-2F4B3C3A48AC}" destId="{A86AFF19-E275-4231-802A-614265D277FE}" srcOrd="4" destOrd="0" presId="urn:microsoft.com/office/officeart/2008/layout/LinedList"/>
    <dgm:cxn modelId="{65352B38-16D9-41E3-AEEB-1581FED134C9}" type="presParOf" srcId="{A86AFF19-E275-4231-802A-614265D277FE}" destId="{BE941225-7819-4F60-8EC2-CE61E2DA926C}" srcOrd="0" destOrd="0" presId="urn:microsoft.com/office/officeart/2008/layout/LinedList"/>
    <dgm:cxn modelId="{0A835847-F671-40FB-A25E-3513B7016E0C}" type="presParOf" srcId="{A86AFF19-E275-4231-802A-614265D277FE}" destId="{AD8563B6-0A36-45FA-A84E-E4A84959F7CC}" srcOrd="1" destOrd="0" presId="urn:microsoft.com/office/officeart/2008/layout/LinedList"/>
    <dgm:cxn modelId="{BB131738-8007-44D0-BCAC-804592AB33F0}" type="presParOf" srcId="{A86AFF19-E275-4231-802A-614265D277FE}" destId="{3B63F883-6346-404C-8F66-EF934371EFEA}" srcOrd="2" destOrd="0" presId="urn:microsoft.com/office/officeart/2008/layout/LinedList"/>
    <dgm:cxn modelId="{A6326EEA-D465-44E2-834F-ECEA577AA048}" type="presParOf" srcId="{B35EB288-9821-4194-9686-2F4B3C3A48AC}" destId="{AC2788F8-285F-4E39-9813-C1FD755F30C5}" srcOrd="5" destOrd="0" presId="urn:microsoft.com/office/officeart/2008/layout/LinedList"/>
    <dgm:cxn modelId="{00E8DAF3-BBC9-45F9-B5A6-4258FB933C1B}"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85727-4A4A-4C64-AEB6-7B451C08701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1724412-ACBC-4235-9BA0-434C97141BB0}">
      <dgm:prSet phldrT="[Text]"/>
      <dgm:spPr/>
      <dgm:t>
        <a:bodyPr/>
        <a:lstStyle/>
        <a:p>
          <a:r>
            <a:rPr lang="en-US" dirty="0"/>
            <a:t>NIH Grant 101</a:t>
          </a:r>
        </a:p>
        <a:p>
          <a:r>
            <a:rPr lang="en-US" dirty="0"/>
            <a:t>Awarded to Professor Gonzalez, </a:t>
          </a:r>
          <a:r>
            <a:rPr lang="en-US" dirty="0" smtClean="0"/>
            <a:t>Epidemiology</a:t>
          </a:r>
          <a:endParaRPr lang="en-US" dirty="0"/>
        </a:p>
      </dgm:t>
    </dgm:pt>
    <dgm:pt modelId="{2F5230EC-0137-4E06-837C-2D0F12DA18FB}" type="parTrans" cxnId="{FF119687-1C6C-49DB-BC74-624B15FDA93B}">
      <dgm:prSet/>
      <dgm:spPr/>
      <dgm:t>
        <a:bodyPr/>
        <a:lstStyle/>
        <a:p>
          <a:endParaRPr lang="en-US"/>
        </a:p>
      </dgm:t>
    </dgm:pt>
    <dgm:pt modelId="{D5DEC830-8784-48BC-9140-3CDD73F59481}" type="sibTrans" cxnId="{FF119687-1C6C-49DB-BC74-624B15FDA93B}">
      <dgm:prSet/>
      <dgm:spPr/>
      <dgm:t>
        <a:bodyPr/>
        <a:lstStyle/>
        <a:p>
          <a:endParaRPr lang="en-US"/>
        </a:p>
      </dgm:t>
    </dgm:pt>
    <dgm:pt modelId="{9D89EDDE-E074-4417-94AA-2E341C80E284}">
      <dgm:prSet phldrT="[Text]"/>
      <dgm:spPr/>
      <dgm:t>
        <a:bodyPr/>
        <a:lstStyle/>
        <a:p>
          <a:r>
            <a:rPr lang="en-US"/>
            <a:t>123456-123456-0000</a:t>
          </a:r>
        </a:p>
      </dgm:t>
    </dgm:pt>
    <dgm:pt modelId="{F6826780-9A60-450C-AB32-486AD305156C}" type="parTrans" cxnId="{0BC2A6F5-C70C-4996-AE05-4525CB77CB53}">
      <dgm:prSet/>
      <dgm:spPr/>
      <dgm:t>
        <a:bodyPr/>
        <a:lstStyle/>
        <a:p>
          <a:endParaRPr lang="en-US"/>
        </a:p>
      </dgm:t>
    </dgm:pt>
    <dgm:pt modelId="{932C4203-52AD-4235-AD42-5D226A3A3C7F}" type="sibTrans" cxnId="{0BC2A6F5-C70C-4996-AE05-4525CB77CB53}">
      <dgm:prSet/>
      <dgm:spPr/>
      <dgm:t>
        <a:bodyPr/>
        <a:lstStyle/>
        <a:p>
          <a:endParaRPr lang="en-US"/>
        </a:p>
      </dgm:t>
    </dgm:pt>
    <dgm:pt modelId="{A8819A23-A120-4334-8F51-19BBA57AABF9}">
      <dgm:prSet phldrT="[Text]"/>
      <dgm:spPr/>
      <dgm:t>
        <a:bodyPr/>
        <a:lstStyle/>
        <a:p>
          <a:r>
            <a:rPr lang="en-US" dirty="0" smtClean="0">
              <a:solidFill>
                <a:schemeClr val="bg1"/>
              </a:solidFill>
            </a:rPr>
            <a:t>Accounts owned </a:t>
          </a:r>
          <a:r>
            <a:rPr lang="en-US" dirty="0">
              <a:solidFill>
                <a:schemeClr val="bg1"/>
              </a:solidFill>
            </a:rPr>
            <a:t>by </a:t>
          </a:r>
          <a:r>
            <a:rPr lang="en-US" dirty="0" smtClean="0">
              <a:solidFill>
                <a:schemeClr val="bg1"/>
              </a:solidFill>
            </a:rPr>
            <a:t>Epidemiology</a:t>
          </a:r>
          <a:endParaRPr lang="en-US" dirty="0">
            <a:solidFill>
              <a:schemeClr val="bg1"/>
            </a:solidFill>
          </a:endParaRPr>
        </a:p>
      </dgm:t>
    </dgm:pt>
    <dgm:pt modelId="{3497815A-EC89-453F-B008-7B888B32A53B}" type="parTrans" cxnId="{4066DA17-592E-4FEA-8508-D205112D9BF8}">
      <dgm:prSet/>
      <dgm:spPr/>
      <dgm:t>
        <a:bodyPr/>
        <a:lstStyle/>
        <a:p>
          <a:endParaRPr lang="en-US"/>
        </a:p>
      </dgm:t>
    </dgm:pt>
    <dgm:pt modelId="{9709936B-C8CC-4387-8DDF-B29CD11F4205}" type="sibTrans" cxnId="{4066DA17-592E-4FEA-8508-D205112D9BF8}">
      <dgm:prSet/>
      <dgm:spPr/>
      <dgm:t>
        <a:bodyPr/>
        <a:lstStyle/>
        <a:p>
          <a:endParaRPr lang="en-US"/>
        </a:p>
      </dgm:t>
    </dgm:pt>
    <dgm:pt modelId="{F697EEB6-A4F8-4FC9-8157-8848A78A0CB0}">
      <dgm:prSet phldrT="[Text]"/>
      <dgm:spPr>
        <a:solidFill>
          <a:schemeClr val="accent6">
            <a:lumMod val="60000"/>
            <a:lumOff val="40000"/>
          </a:schemeClr>
        </a:solidFill>
      </dgm:spPr>
      <dgm:t>
        <a:bodyPr/>
        <a:lstStyle/>
        <a:p>
          <a:r>
            <a:rPr lang="en-US"/>
            <a:t>123456-123456-0002</a:t>
          </a:r>
        </a:p>
      </dgm:t>
    </dgm:pt>
    <dgm:pt modelId="{74AD968D-50D6-4DFA-B535-F5B33B85ABA1}" type="parTrans" cxnId="{550C7C89-4480-453F-81CF-A929F6BC020D}">
      <dgm:prSet/>
      <dgm:spPr/>
      <dgm:t>
        <a:bodyPr/>
        <a:lstStyle/>
        <a:p>
          <a:endParaRPr lang="en-US"/>
        </a:p>
      </dgm:t>
    </dgm:pt>
    <dgm:pt modelId="{816C9384-4268-466E-86C8-F22108F57CCE}" type="sibTrans" cxnId="{550C7C89-4480-453F-81CF-A929F6BC020D}">
      <dgm:prSet/>
      <dgm:spPr/>
      <dgm:t>
        <a:bodyPr/>
        <a:lstStyle/>
        <a:p>
          <a:endParaRPr lang="en-US"/>
        </a:p>
      </dgm:t>
    </dgm:pt>
    <dgm:pt modelId="{D4A100FB-E926-43C7-A17D-C06B40F59351}">
      <dgm:prSet phldrT="[Text]"/>
      <dgm:spPr>
        <a:solidFill>
          <a:schemeClr val="accent6">
            <a:lumMod val="60000"/>
            <a:lumOff val="40000"/>
          </a:schemeClr>
        </a:solidFill>
      </dgm:spPr>
      <dgm:t>
        <a:bodyPr/>
        <a:lstStyle/>
        <a:p>
          <a:r>
            <a:rPr lang="en-US" dirty="0" smtClean="0">
              <a:solidFill>
                <a:schemeClr val="bg1"/>
              </a:solidFill>
            </a:rPr>
            <a:t>Accounts owned </a:t>
          </a:r>
          <a:r>
            <a:rPr lang="en-US" dirty="0">
              <a:solidFill>
                <a:schemeClr val="bg1"/>
              </a:solidFill>
            </a:rPr>
            <a:t>by </a:t>
          </a:r>
          <a:r>
            <a:rPr lang="en-US" dirty="0" smtClean="0">
              <a:solidFill>
                <a:schemeClr val="bg1"/>
              </a:solidFill>
            </a:rPr>
            <a:t>Nutrition</a:t>
          </a:r>
          <a:endParaRPr lang="en-US" dirty="0">
            <a:solidFill>
              <a:schemeClr val="bg1"/>
            </a:solidFill>
          </a:endParaRPr>
        </a:p>
      </dgm:t>
    </dgm:pt>
    <dgm:pt modelId="{ABADF89E-2038-4CC8-92A2-4FC919843C01}" type="parTrans" cxnId="{F3469264-5F47-4568-8DFB-6AFA5FED1D67}">
      <dgm:prSet/>
      <dgm:spPr/>
      <dgm:t>
        <a:bodyPr/>
        <a:lstStyle/>
        <a:p>
          <a:endParaRPr lang="en-US"/>
        </a:p>
      </dgm:t>
    </dgm:pt>
    <dgm:pt modelId="{CB970B7D-9D09-4437-9372-E893BB2456DF}" type="sibTrans" cxnId="{F3469264-5F47-4568-8DFB-6AFA5FED1D67}">
      <dgm:prSet/>
      <dgm:spPr/>
      <dgm:t>
        <a:bodyPr/>
        <a:lstStyle/>
        <a:p>
          <a:endParaRPr lang="en-US"/>
        </a:p>
      </dgm:t>
    </dgm:pt>
    <dgm:pt modelId="{7A08B50A-50F2-49EB-81E9-98D8D6506184}">
      <dgm:prSet/>
      <dgm:spPr/>
      <dgm:t>
        <a:bodyPr/>
        <a:lstStyle/>
        <a:p>
          <a:r>
            <a:rPr lang="en-US"/>
            <a:t>123456-123456-0001</a:t>
          </a:r>
        </a:p>
      </dgm:t>
    </dgm:pt>
    <dgm:pt modelId="{026CB401-C021-4B98-BA0A-95C083F9EA70}" type="parTrans" cxnId="{52F3A299-CF5A-4E6C-A86E-3829EB784E28}">
      <dgm:prSet/>
      <dgm:spPr/>
      <dgm:t>
        <a:bodyPr/>
        <a:lstStyle/>
        <a:p>
          <a:endParaRPr lang="en-US"/>
        </a:p>
      </dgm:t>
    </dgm:pt>
    <dgm:pt modelId="{77E7B48C-8613-4611-82CB-575F56A31879}" type="sibTrans" cxnId="{52F3A299-CF5A-4E6C-A86E-3829EB784E28}">
      <dgm:prSet/>
      <dgm:spPr/>
      <dgm:t>
        <a:bodyPr/>
        <a:lstStyle/>
        <a:p>
          <a:endParaRPr lang="en-US"/>
        </a:p>
      </dgm:t>
    </dgm:pt>
    <dgm:pt modelId="{BD56A0BD-3721-448B-B499-EB45B2B53B20}" type="pres">
      <dgm:prSet presAssocID="{A4085727-4A4A-4C64-AEB6-7B451C087011}" presName="diagram" presStyleCnt="0">
        <dgm:presLayoutVars>
          <dgm:chPref val="1"/>
          <dgm:dir/>
          <dgm:animOne val="branch"/>
          <dgm:animLvl val="lvl"/>
          <dgm:resizeHandles val="exact"/>
        </dgm:presLayoutVars>
      </dgm:prSet>
      <dgm:spPr/>
      <dgm:t>
        <a:bodyPr/>
        <a:lstStyle/>
        <a:p>
          <a:endParaRPr lang="en-US"/>
        </a:p>
      </dgm:t>
    </dgm:pt>
    <dgm:pt modelId="{F347F483-6F76-49E5-A190-F4E18756001C}" type="pres">
      <dgm:prSet presAssocID="{51724412-ACBC-4235-9BA0-434C97141BB0}" presName="root1" presStyleCnt="0"/>
      <dgm:spPr/>
    </dgm:pt>
    <dgm:pt modelId="{A14C922A-25E8-4938-B000-3F01C47F911A}" type="pres">
      <dgm:prSet presAssocID="{51724412-ACBC-4235-9BA0-434C97141BB0}" presName="LevelOneTextNode" presStyleLbl="node0" presStyleIdx="0" presStyleCnt="1">
        <dgm:presLayoutVars>
          <dgm:chPref val="3"/>
        </dgm:presLayoutVars>
      </dgm:prSet>
      <dgm:spPr/>
      <dgm:t>
        <a:bodyPr/>
        <a:lstStyle/>
        <a:p>
          <a:endParaRPr lang="en-US"/>
        </a:p>
      </dgm:t>
    </dgm:pt>
    <dgm:pt modelId="{71F51687-8C6D-465A-86E8-DC2CD074F16A}" type="pres">
      <dgm:prSet presAssocID="{51724412-ACBC-4235-9BA0-434C97141BB0}" presName="level2hierChild" presStyleCnt="0"/>
      <dgm:spPr/>
    </dgm:pt>
    <dgm:pt modelId="{B3CB2112-C70E-4295-9C67-A7173D92714C}" type="pres">
      <dgm:prSet presAssocID="{F6826780-9A60-450C-AB32-486AD305156C}" presName="conn2-1" presStyleLbl="parChTrans1D2" presStyleIdx="0" presStyleCnt="3"/>
      <dgm:spPr/>
      <dgm:t>
        <a:bodyPr/>
        <a:lstStyle/>
        <a:p>
          <a:endParaRPr lang="en-US"/>
        </a:p>
      </dgm:t>
    </dgm:pt>
    <dgm:pt modelId="{E25D14D0-81BD-47F2-9577-1C62FC2AE801}" type="pres">
      <dgm:prSet presAssocID="{F6826780-9A60-450C-AB32-486AD305156C}" presName="connTx" presStyleLbl="parChTrans1D2" presStyleIdx="0" presStyleCnt="3"/>
      <dgm:spPr/>
      <dgm:t>
        <a:bodyPr/>
        <a:lstStyle/>
        <a:p>
          <a:endParaRPr lang="en-US"/>
        </a:p>
      </dgm:t>
    </dgm:pt>
    <dgm:pt modelId="{65034A40-A615-474C-9AF6-1DFD57A99FDB}" type="pres">
      <dgm:prSet presAssocID="{9D89EDDE-E074-4417-94AA-2E341C80E284}" presName="root2" presStyleCnt="0"/>
      <dgm:spPr/>
    </dgm:pt>
    <dgm:pt modelId="{BD1F33A7-3B3D-451C-ADC9-02FEF9A95B5F}" type="pres">
      <dgm:prSet presAssocID="{9D89EDDE-E074-4417-94AA-2E341C80E284}" presName="LevelTwoTextNode" presStyleLbl="node2" presStyleIdx="0" presStyleCnt="3">
        <dgm:presLayoutVars>
          <dgm:chPref val="3"/>
        </dgm:presLayoutVars>
      </dgm:prSet>
      <dgm:spPr/>
      <dgm:t>
        <a:bodyPr/>
        <a:lstStyle/>
        <a:p>
          <a:endParaRPr lang="en-US"/>
        </a:p>
      </dgm:t>
    </dgm:pt>
    <dgm:pt modelId="{D9D95A52-F696-41ED-ADFD-42268FFB4904}" type="pres">
      <dgm:prSet presAssocID="{9D89EDDE-E074-4417-94AA-2E341C80E284}" presName="level3hierChild" presStyleCnt="0"/>
      <dgm:spPr/>
    </dgm:pt>
    <dgm:pt modelId="{5D32E2CF-850B-410E-B27A-4603761F833E}" type="pres">
      <dgm:prSet presAssocID="{3497815A-EC89-453F-B008-7B888B32A53B}" presName="conn2-1" presStyleLbl="parChTrans1D3" presStyleIdx="0" presStyleCnt="2"/>
      <dgm:spPr/>
      <dgm:t>
        <a:bodyPr/>
        <a:lstStyle/>
        <a:p>
          <a:endParaRPr lang="en-US"/>
        </a:p>
      </dgm:t>
    </dgm:pt>
    <dgm:pt modelId="{2351744B-3110-484E-87D9-E2643059866C}" type="pres">
      <dgm:prSet presAssocID="{3497815A-EC89-453F-B008-7B888B32A53B}" presName="connTx" presStyleLbl="parChTrans1D3" presStyleIdx="0" presStyleCnt="2"/>
      <dgm:spPr/>
      <dgm:t>
        <a:bodyPr/>
        <a:lstStyle/>
        <a:p>
          <a:endParaRPr lang="en-US"/>
        </a:p>
      </dgm:t>
    </dgm:pt>
    <dgm:pt modelId="{1CC54403-CE09-4305-9B73-AABB7A71D97F}" type="pres">
      <dgm:prSet presAssocID="{A8819A23-A120-4334-8F51-19BBA57AABF9}" presName="root2" presStyleCnt="0"/>
      <dgm:spPr/>
    </dgm:pt>
    <dgm:pt modelId="{C891C171-651E-4F10-AEEB-380C3F66683C}" type="pres">
      <dgm:prSet presAssocID="{A8819A23-A120-4334-8F51-19BBA57AABF9}" presName="LevelTwoTextNode" presStyleLbl="node3" presStyleIdx="0" presStyleCnt="2" custLinFactNeighborX="-4952" custLinFactNeighborY="67614">
        <dgm:presLayoutVars>
          <dgm:chPref val="3"/>
        </dgm:presLayoutVars>
      </dgm:prSet>
      <dgm:spPr/>
      <dgm:t>
        <a:bodyPr/>
        <a:lstStyle/>
        <a:p>
          <a:endParaRPr lang="en-US"/>
        </a:p>
      </dgm:t>
    </dgm:pt>
    <dgm:pt modelId="{584711AE-A2FF-4A40-B054-2FFD7ABC7B98}" type="pres">
      <dgm:prSet presAssocID="{A8819A23-A120-4334-8F51-19BBA57AABF9}" presName="level3hierChild" presStyleCnt="0"/>
      <dgm:spPr/>
    </dgm:pt>
    <dgm:pt modelId="{F3FBEEC3-E9CD-4B33-8437-229CEF7B7661}" type="pres">
      <dgm:prSet presAssocID="{74AD968D-50D6-4DFA-B535-F5B33B85ABA1}" presName="conn2-1" presStyleLbl="parChTrans1D2" presStyleIdx="1" presStyleCnt="3"/>
      <dgm:spPr/>
      <dgm:t>
        <a:bodyPr/>
        <a:lstStyle/>
        <a:p>
          <a:endParaRPr lang="en-US"/>
        </a:p>
      </dgm:t>
    </dgm:pt>
    <dgm:pt modelId="{3382F646-7B23-4112-9858-306B98449DD9}" type="pres">
      <dgm:prSet presAssocID="{74AD968D-50D6-4DFA-B535-F5B33B85ABA1}" presName="connTx" presStyleLbl="parChTrans1D2" presStyleIdx="1" presStyleCnt="3"/>
      <dgm:spPr/>
      <dgm:t>
        <a:bodyPr/>
        <a:lstStyle/>
        <a:p>
          <a:endParaRPr lang="en-US"/>
        </a:p>
      </dgm:t>
    </dgm:pt>
    <dgm:pt modelId="{BFB07D90-15AD-4CA1-9598-E8A3AECDB83E}" type="pres">
      <dgm:prSet presAssocID="{F697EEB6-A4F8-4FC9-8157-8848A78A0CB0}" presName="root2" presStyleCnt="0"/>
      <dgm:spPr/>
    </dgm:pt>
    <dgm:pt modelId="{B678A04F-CA7F-4E02-8D5D-337DD53E9E9D}" type="pres">
      <dgm:prSet presAssocID="{F697EEB6-A4F8-4FC9-8157-8848A78A0CB0}" presName="LevelTwoTextNode" presStyleLbl="node2" presStyleIdx="1" presStyleCnt="3" custLinFactY="47605" custLinFactNeighborX="3436" custLinFactNeighborY="100000">
        <dgm:presLayoutVars>
          <dgm:chPref val="3"/>
        </dgm:presLayoutVars>
      </dgm:prSet>
      <dgm:spPr/>
      <dgm:t>
        <a:bodyPr/>
        <a:lstStyle/>
        <a:p>
          <a:endParaRPr lang="en-US"/>
        </a:p>
      </dgm:t>
    </dgm:pt>
    <dgm:pt modelId="{3CC8C54B-0C82-4B08-834E-1E12E5A5F020}" type="pres">
      <dgm:prSet presAssocID="{F697EEB6-A4F8-4FC9-8157-8848A78A0CB0}" presName="level3hierChild" presStyleCnt="0"/>
      <dgm:spPr/>
    </dgm:pt>
    <dgm:pt modelId="{0B2DD33E-5D1C-4E57-96AC-88F33685A232}" type="pres">
      <dgm:prSet presAssocID="{ABADF89E-2038-4CC8-92A2-4FC919843C01}" presName="conn2-1" presStyleLbl="parChTrans1D3" presStyleIdx="1" presStyleCnt="2"/>
      <dgm:spPr/>
      <dgm:t>
        <a:bodyPr/>
        <a:lstStyle/>
        <a:p>
          <a:endParaRPr lang="en-US"/>
        </a:p>
      </dgm:t>
    </dgm:pt>
    <dgm:pt modelId="{1C4482D6-9094-4DE5-9376-E266823A65E9}" type="pres">
      <dgm:prSet presAssocID="{ABADF89E-2038-4CC8-92A2-4FC919843C01}" presName="connTx" presStyleLbl="parChTrans1D3" presStyleIdx="1" presStyleCnt="2"/>
      <dgm:spPr/>
      <dgm:t>
        <a:bodyPr/>
        <a:lstStyle/>
        <a:p>
          <a:endParaRPr lang="en-US"/>
        </a:p>
      </dgm:t>
    </dgm:pt>
    <dgm:pt modelId="{C6BDB634-C3DA-4697-B9BB-34B6C3430844}" type="pres">
      <dgm:prSet presAssocID="{D4A100FB-E926-43C7-A17D-C06B40F59351}" presName="root2" presStyleCnt="0"/>
      <dgm:spPr/>
    </dgm:pt>
    <dgm:pt modelId="{424678A7-43DE-4D06-B91B-1B401645AC8E}" type="pres">
      <dgm:prSet presAssocID="{D4A100FB-E926-43C7-A17D-C06B40F59351}" presName="LevelTwoTextNode" presStyleLbl="node3" presStyleIdx="1" presStyleCnt="2" custLinFactY="47606" custLinFactNeighborX="-12348" custLinFactNeighborY="100000">
        <dgm:presLayoutVars>
          <dgm:chPref val="3"/>
        </dgm:presLayoutVars>
      </dgm:prSet>
      <dgm:spPr/>
      <dgm:t>
        <a:bodyPr/>
        <a:lstStyle/>
        <a:p>
          <a:endParaRPr lang="en-US"/>
        </a:p>
      </dgm:t>
    </dgm:pt>
    <dgm:pt modelId="{1F89B561-3621-4DA9-832B-627057738355}" type="pres">
      <dgm:prSet presAssocID="{D4A100FB-E926-43C7-A17D-C06B40F59351}" presName="level3hierChild" presStyleCnt="0"/>
      <dgm:spPr/>
    </dgm:pt>
    <dgm:pt modelId="{6FC4F97D-AE9B-4683-83CE-499DF2599182}" type="pres">
      <dgm:prSet presAssocID="{026CB401-C021-4B98-BA0A-95C083F9EA70}" presName="conn2-1" presStyleLbl="parChTrans1D2" presStyleIdx="2" presStyleCnt="3"/>
      <dgm:spPr/>
      <dgm:t>
        <a:bodyPr/>
        <a:lstStyle/>
        <a:p>
          <a:endParaRPr lang="en-US"/>
        </a:p>
      </dgm:t>
    </dgm:pt>
    <dgm:pt modelId="{67E258A6-F78A-4274-BDBD-7F7A8B50AB56}" type="pres">
      <dgm:prSet presAssocID="{026CB401-C021-4B98-BA0A-95C083F9EA70}" presName="connTx" presStyleLbl="parChTrans1D2" presStyleIdx="2" presStyleCnt="3"/>
      <dgm:spPr/>
      <dgm:t>
        <a:bodyPr/>
        <a:lstStyle/>
        <a:p>
          <a:endParaRPr lang="en-US"/>
        </a:p>
      </dgm:t>
    </dgm:pt>
    <dgm:pt modelId="{FA637F08-5644-4609-8962-53BC96FC9EB2}" type="pres">
      <dgm:prSet presAssocID="{7A08B50A-50F2-49EB-81E9-98D8D6506184}" presName="root2" presStyleCnt="0"/>
      <dgm:spPr/>
    </dgm:pt>
    <dgm:pt modelId="{29692BA2-8C4F-4AD2-B087-F6809BF2FCCD}" type="pres">
      <dgm:prSet presAssocID="{7A08B50A-50F2-49EB-81E9-98D8D6506184}" presName="LevelTwoTextNode" presStyleLbl="node2" presStyleIdx="2" presStyleCnt="3" custLinFactY="-20054" custLinFactNeighborX="-49" custLinFactNeighborY="-100000">
        <dgm:presLayoutVars>
          <dgm:chPref val="3"/>
        </dgm:presLayoutVars>
      </dgm:prSet>
      <dgm:spPr/>
      <dgm:t>
        <a:bodyPr/>
        <a:lstStyle/>
        <a:p>
          <a:endParaRPr lang="en-US"/>
        </a:p>
      </dgm:t>
    </dgm:pt>
    <dgm:pt modelId="{4E5A1D78-1244-4EC9-9DA2-B3BA3BED52F6}" type="pres">
      <dgm:prSet presAssocID="{7A08B50A-50F2-49EB-81E9-98D8D6506184}" presName="level3hierChild" presStyleCnt="0"/>
      <dgm:spPr/>
    </dgm:pt>
  </dgm:ptLst>
  <dgm:cxnLst>
    <dgm:cxn modelId="{54552EC7-8C71-435A-AC14-2A8BD8BEB208}" type="presOf" srcId="{F6826780-9A60-450C-AB32-486AD305156C}" destId="{B3CB2112-C70E-4295-9C67-A7173D92714C}" srcOrd="0" destOrd="0" presId="urn:microsoft.com/office/officeart/2005/8/layout/hierarchy2"/>
    <dgm:cxn modelId="{550C7C89-4480-453F-81CF-A929F6BC020D}" srcId="{51724412-ACBC-4235-9BA0-434C97141BB0}" destId="{F697EEB6-A4F8-4FC9-8157-8848A78A0CB0}" srcOrd="1" destOrd="0" parTransId="{74AD968D-50D6-4DFA-B535-F5B33B85ABA1}" sibTransId="{816C9384-4268-466E-86C8-F22108F57CCE}"/>
    <dgm:cxn modelId="{AD3876A8-B942-424F-8814-E43D8DD2907B}" type="presOf" srcId="{F6826780-9A60-450C-AB32-486AD305156C}" destId="{E25D14D0-81BD-47F2-9577-1C62FC2AE801}" srcOrd="1" destOrd="0" presId="urn:microsoft.com/office/officeart/2005/8/layout/hierarchy2"/>
    <dgm:cxn modelId="{7EFF1F42-FD53-46B7-991B-F084FD8588DB}" type="presOf" srcId="{51724412-ACBC-4235-9BA0-434C97141BB0}" destId="{A14C922A-25E8-4938-B000-3F01C47F911A}" srcOrd="0" destOrd="0" presId="urn:microsoft.com/office/officeart/2005/8/layout/hierarchy2"/>
    <dgm:cxn modelId="{5735FE0A-89F9-4339-9E12-E247AB228CC2}" type="presOf" srcId="{7A08B50A-50F2-49EB-81E9-98D8D6506184}" destId="{29692BA2-8C4F-4AD2-B087-F6809BF2FCCD}" srcOrd="0" destOrd="0" presId="urn:microsoft.com/office/officeart/2005/8/layout/hierarchy2"/>
    <dgm:cxn modelId="{0BC2A6F5-C70C-4996-AE05-4525CB77CB53}" srcId="{51724412-ACBC-4235-9BA0-434C97141BB0}" destId="{9D89EDDE-E074-4417-94AA-2E341C80E284}" srcOrd="0" destOrd="0" parTransId="{F6826780-9A60-450C-AB32-486AD305156C}" sibTransId="{932C4203-52AD-4235-AD42-5D226A3A3C7F}"/>
    <dgm:cxn modelId="{23AB934C-64B6-4C89-98D6-34B9BC2BC290}" type="presOf" srcId="{A4085727-4A4A-4C64-AEB6-7B451C087011}" destId="{BD56A0BD-3721-448B-B499-EB45B2B53B20}" srcOrd="0" destOrd="0" presId="urn:microsoft.com/office/officeart/2005/8/layout/hierarchy2"/>
    <dgm:cxn modelId="{71B5827B-3796-4EBD-8A1B-B85B70F0520A}" type="presOf" srcId="{A8819A23-A120-4334-8F51-19BBA57AABF9}" destId="{C891C171-651E-4F10-AEEB-380C3F66683C}" srcOrd="0" destOrd="0" presId="urn:microsoft.com/office/officeart/2005/8/layout/hierarchy2"/>
    <dgm:cxn modelId="{9EADB813-ABF6-4A68-B267-409BE30FBE09}" type="presOf" srcId="{3497815A-EC89-453F-B008-7B888B32A53B}" destId="{5D32E2CF-850B-410E-B27A-4603761F833E}" srcOrd="0" destOrd="0" presId="urn:microsoft.com/office/officeart/2005/8/layout/hierarchy2"/>
    <dgm:cxn modelId="{E8486B15-D5B7-409A-8731-4F60B5041D64}" type="presOf" srcId="{026CB401-C021-4B98-BA0A-95C083F9EA70}" destId="{6FC4F97D-AE9B-4683-83CE-499DF2599182}" srcOrd="0" destOrd="0" presId="urn:microsoft.com/office/officeart/2005/8/layout/hierarchy2"/>
    <dgm:cxn modelId="{A75BBB02-E40E-4AEC-AC25-F7E16E729B98}" type="presOf" srcId="{D4A100FB-E926-43C7-A17D-C06B40F59351}" destId="{424678A7-43DE-4D06-B91B-1B401645AC8E}" srcOrd="0" destOrd="0" presId="urn:microsoft.com/office/officeart/2005/8/layout/hierarchy2"/>
    <dgm:cxn modelId="{E746BC7C-2913-4BA6-BD97-E88378C8CF5A}" type="presOf" srcId="{74AD968D-50D6-4DFA-B535-F5B33B85ABA1}" destId="{F3FBEEC3-E9CD-4B33-8437-229CEF7B7661}" srcOrd="0" destOrd="0" presId="urn:microsoft.com/office/officeart/2005/8/layout/hierarchy2"/>
    <dgm:cxn modelId="{A1567A5A-7D60-4BC8-92F0-307B0A6A1A08}" type="presOf" srcId="{F697EEB6-A4F8-4FC9-8157-8848A78A0CB0}" destId="{B678A04F-CA7F-4E02-8D5D-337DD53E9E9D}" srcOrd="0" destOrd="0" presId="urn:microsoft.com/office/officeart/2005/8/layout/hierarchy2"/>
    <dgm:cxn modelId="{E414389D-7AEC-4605-9143-C9D42D471D27}" type="presOf" srcId="{026CB401-C021-4B98-BA0A-95C083F9EA70}" destId="{67E258A6-F78A-4274-BDBD-7F7A8B50AB56}" srcOrd="1" destOrd="0" presId="urn:microsoft.com/office/officeart/2005/8/layout/hierarchy2"/>
    <dgm:cxn modelId="{3B4549EA-E032-4E36-BE6E-40AF33FAA430}" type="presOf" srcId="{3497815A-EC89-453F-B008-7B888B32A53B}" destId="{2351744B-3110-484E-87D9-E2643059866C}" srcOrd="1" destOrd="0" presId="urn:microsoft.com/office/officeart/2005/8/layout/hierarchy2"/>
    <dgm:cxn modelId="{52F3A299-CF5A-4E6C-A86E-3829EB784E28}" srcId="{51724412-ACBC-4235-9BA0-434C97141BB0}" destId="{7A08B50A-50F2-49EB-81E9-98D8D6506184}" srcOrd="2" destOrd="0" parTransId="{026CB401-C021-4B98-BA0A-95C083F9EA70}" sibTransId="{77E7B48C-8613-4611-82CB-575F56A31879}"/>
    <dgm:cxn modelId="{FF119687-1C6C-49DB-BC74-624B15FDA93B}" srcId="{A4085727-4A4A-4C64-AEB6-7B451C087011}" destId="{51724412-ACBC-4235-9BA0-434C97141BB0}" srcOrd="0" destOrd="0" parTransId="{2F5230EC-0137-4E06-837C-2D0F12DA18FB}" sibTransId="{D5DEC830-8784-48BC-9140-3CDD73F59481}"/>
    <dgm:cxn modelId="{48C2C69A-993A-4E6E-AB5E-993B22EE2E11}" type="presOf" srcId="{ABADF89E-2038-4CC8-92A2-4FC919843C01}" destId="{0B2DD33E-5D1C-4E57-96AC-88F33685A232}" srcOrd="0" destOrd="0" presId="urn:microsoft.com/office/officeart/2005/8/layout/hierarchy2"/>
    <dgm:cxn modelId="{A1BE3ACB-7C2D-4ECC-A2E2-CCF3BEE622C8}" type="presOf" srcId="{ABADF89E-2038-4CC8-92A2-4FC919843C01}" destId="{1C4482D6-9094-4DE5-9376-E266823A65E9}" srcOrd="1" destOrd="0" presId="urn:microsoft.com/office/officeart/2005/8/layout/hierarchy2"/>
    <dgm:cxn modelId="{4066DA17-592E-4FEA-8508-D205112D9BF8}" srcId="{9D89EDDE-E074-4417-94AA-2E341C80E284}" destId="{A8819A23-A120-4334-8F51-19BBA57AABF9}" srcOrd="0" destOrd="0" parTransId="{3497815A-EC89-453F-B008-7B888B32A53B}" sibTransId="{9709936B-C8CC-4387-8DDF-B29CD11F4205}"/>
    <dgm:cxn modelId="{7FF1C8DF-6482-42F9-8EF2-CF7AE0DED0C7}" type="presOf" srcId="{9D89EDDE-E074-4417-94AA-2E341C80E284}" destId="{BD1F33A7-3B3D-451C-ADC9-02FEF9A95B5F}" srcOrd="0" destOrd="0" presId="urn:microsoft.com/office/officeart/2005/8/layout/hierarchy2"/>
    <dgm:cxn modelId="{0320964D-B58F-4245-8D5C-C0220E5D3913}" type="presOf" srcId="{74AD968D-50D6-4DFA-B535-F5B33B85ABA1}" destId="{3382F646-7B23-4112-9858-306B98449DD9}" srcOrd="1" destOrd="0" presId="urn:microsoft.com/office/officeart/2005/8/layout/hierarchy2"/>
    <dgm:cxn modelId="{F3469264-5F47-4568-8DFB-6AFA5FED1D67}" srcId="{F697EEB6-A4F8-4FC9-8157-8848A78A0CB0}" destId="{D4A100FB-E926-43C7-A17D-C06B40F59351}" srcOrd="0" destOrd="0" parTransId="{ABADF89E-2038-4CC8-92A2-4FC919843C01}" sibTransId="{CB970B7D-9D09-4437-9372-E893BB2456DF}"/>
    <dgm:cxn modelId="{5FAA4938-C27E-4734-8FD4-0F28219030E6}" type="presParOf" srcId="{BD56A0BD-3721-448B-B499-EB45B2B53B20}" destId="{F347F483-6F76-49E5-A190-F4E18756001C}" srcOrd="0" destOrd="0" presId="urn:microsoft.com/office/officeart/2005/8/layout/hierarchy2"/>
    <dgm:cxn modelId="{9D9ACDA8-9C50-4625-8FF4-A393B15A1B55}" type="presParOf" srcId="{F347F483-6F76-49E5-A190-F4E18756001C}" destId="{A14C922A-25E8-4938-B000-3F01C47F911A}" srcOrd="0" destOrd="0" presId="urn:microsoft.com/office/officeart/2005/8/layout/hierarchy2"/>
    <dgm:cxn modelId="{FA4DF8D5-DD1A-4119-AE8A-ADD3736475AD}" type="presParOf" srcId="{F347F483-6F76-49E5-A190-F4E18756001C}" destId="{71F51687-8C6D-465A-86E8-DC2CD074F16A}" srcOrd="1" destOrd="0" presId="urn:microsoft.com/office/officeart/2005/8/layout/hierarchy2"/>
    <dgm:cxn modelId="{8948E7B3-6AF7-476C-A4FD-30C22BBBE1CE}" type="presParOf" srcId="{71F51687-8C6D-465A-86E8-DC2CD074F16A}" destId="{B3CB2112-C70E-4295-9C67-A7173D92714C}" srcOrd="0" destOrd="0" presId="urn:microsoft.com/office/officeart/2005/8/layout/hierarchy2"/>
    <dgm:cxn modelId="{22339B3F-0273-48E9-8B7A-DFF7A2043C43}" type="presParOf" srcId="{B3CB2112-C70E-4295-9C67-A7173D92714C}" destId="{E25D14D0-81BD-47F2-9577-1C62FC2AE801}" srcOrd="0" destOrd="0" presId="urn:microsoft.com/office/officeart/2005/8/layout/hierarchy2"/>
    <dgm:cxn modelId="{7460B457-AE17-4EC6-B2C5-7A119293D99C}" type="presParOf" srcId="{71F51687-8C6D-465A-86E8-DC2CD074F16A}" destId="{65034A40-A615-474C-9AF6-1DFD57A99FDB}" srcOrd="1" destOrd="0" presId="urn:microsoft.com/office/officeart/2005/8/layout/hierarchy2"/>
    <dgm:cxn modelId="{ABDB2E48-C1AF-433B-8B81-99293C41DCCE}" type="presParOf" srcId="{65034A40-A615-474C-9AF6-1DFD57A99FDB}" destId="{BD1F33A7-3B3D-451C-ADC9-02FEF9A95B5F}" srcOrd="0" destOrd="0" presId="urn:microsoft.com/office/officeart/2005/8/layout/hierarchy2"/>
    <dgm:cxn modelId="{793B7872-B69C-4B3E-944F-734F2C58DC47}" type="presParOf" srcId="{65034A40-A615-474C-9AF6-1DFD57A99FDB}" destId="{D9D95A52-F696-41ED-ADFD-42268FFB4904}" srcOrd="1" destOrd="0" presId="urn:microsoft.com/office/officeart/2005/8/layout/hierarchy2"/>
    <dgm:cxn modelId="{D04EE800-EA15-4AC4-9FB7-D20924B2F293}" type="presParOf" srcId="{D9D95A52-F696-41ED-ADFD-42268FFB4904}" destId="{5D32E2CF-850B-410E-B27A-4603761F833E}" srcOrd="0" destOrd="0" presId="urn:microsoft.com/office/officeart/2005/8/layout/hierarchy2"/>
    <dgm:cxn modelId="{CBFC699D-30B2-453C-B873-85F02FEF3401}" type="presParOf" srcId="{5D32E2CF-850B-410E-B27A-4603761F833E}" destId="{2351744B-3110-484E-87D9-E2643059866C}" srcOrd="0" destOrd="0" presId="urn:microsoft.com/office/officeart/2005/8/layout/hierarchy2"/>
    <dgm:cxn modelId="{846457A6-20F3-40A0-9F0B-7DCFA4BBB4A0}" type="presParOf" srcId="{D9D95A52-F696-41ED-ADFD-42268FFB4904}" destId="{1CC54403-CE09-4305-9B73-AABB7A71D97F}" srcOrd="1" destOrd="0" presId="urn:microsoft.com/office/officeart/2005/8/layout/hierarchy2"/>
    <dgm:cxn modelId="{42532EAC-CF28-4BC2-A873-003E0135BFA9}" type="presParOf" srcId="{1CC54403-CE09-4305-9B73-AABB7A71D97F}" destId="{C891C171-651E-4F10-AEEB-380C3F66683C}" srcOrd="0" destOrd="0" presId="urn:microsoft.com/office/officeart/2005/8/layout/hierarchy2"/>
    <dgm:cxn modelId="{563AF13A-4BD1-4B30-AAE8-CD3D747CCDC4}" type="presParOf" srcId="{1CC54403-CE09-4305-9B73-AABB7A71D97F}" destId="{584711AE-A2FF-4A40-B054-2FFD7ABC7B98}" srcOrd="1" destOrd="0" presId="urn:microsoft.com/office/officeart/2005/8/layout/hierarchy2"/>
    <dgm:cxn modelId="{94E27A11-EA9F-4249-92E1-E8FFA6D1D72E}" type="presParOf" srcId="{71F51687-8C6D-465A-86E8-DC2CD074F16A}" destId="{F3FBEEC3-E9CD-4B33-8437-229CEF7B7661}" srcOrd="2" destOrd="0" presId="urn:microsoft.com/office/officeart/2005/8/layout/hierarchy2"/>
    <dgm:cxn modelId="{38EE7009-0CAD-4098-B00A-A32FFF107941}" type="presParOf" srcId="{F3FBEEC3-E9CD-4B33-8437-229CEF7B7661}" destId="{3382F646-7B23-4112-9858-306B98449DD9}" srcOrd="0" destOrd="0" presId="urn:microsoft.com/office/officeart/2005/8/layout/hierarchy2"/>
    <dgm:cxn modelId="{B6DC9062-58C2-4EFD-B081-91C7CD079B2C}" type="presParOf" srcId="{71F51687-8C6D-465A-86E8-DC2CD074F16A}" destId="{BFB07D90-15AD-4CA1-9598-E8A3AECDB83E}" srcOrd="3" destOrd="0" presId="urn:microsoft.com/office/officeart/2005/8/layout/hierarchy2"/>
    <dgm:cxn modelId="{075F3BA3-B7FA-43E3-90FC-C98F2F6EF7F5}" type="presParOf" srcId="{BFB07D90-15AD-4CA1-9598-E8A3AECDB83E}" destId="{B678A04F-CA7F-4E02-8D5D-337DD53E9E9D}" srcOrd="0" destOrd="0" presId="urn:microsoft.com/office/officeart/2005/8/layout/hierarchy2"/>
    <dgm:cxn modelId="{F44A9449-F28A-4040-AFD6-29C008CA616D}" type="presParOf" srcId="{BFB07D90-15AD-4CA1-9598-E8A3AECDB83E}" destId="{3CC8C54B-0C82-4B08-834E-1E12E5A5F020}" srcOrd="1" destOrd="0" presId="urn:microsoft.com/office/officeart/2005/8/layout/hierarchy2"/>
    <dgm:cxn modelId="{77DAD079-C6DC-48A7-AD10-C90258F2CBE4}" type="presParOf" srcId="{3CC8C54B-0C82-4B08-834E-1E12E5A5F020}" destId="{0B2DD33E-5D1C-4E57-96AC-88F33685A232}" srcOrd="0" destOrd="0" presId="urn:microsoft.com/office/officeart/2005/8/layout/hierarchy2"/>
    <dgm:cxn modelId="{8225127C-9458-4B3C-8784-E5D6D1BBD60E}" type="presParOf" srcId="{0B2DD33E-5D1C-4E57-96AC-88F33685A232}" destId="{1C4482D6-9094-4DE5-9376-E266823A65E9}" srcOrd="0" destOrd="0" presId="urn:microsoft.com/office/officeart/2005/8/layout/hierarchy2"/>
    <dgm:cxn modelId="{E362D12F-BA36-4AC6-B782-0547DFD14EC5}" type="presParOf" srcId="{3CC8C54B-0C82-4B08-834E-1E12E5A5F020}" destId="{C6BDB634-C3DA-4697-B9BB-34B6C3430844}" srcOrd="1" destOrd="0" presId="urn:microsoft.com/office/officeart/2005/8/layout/hierarchy2"/>
    <dgm:cxn modelId="{6A0AF67D-0B18-4B37-B550-0D86BD2F9F47}" type="presParOf" srcId="{C6BDB634-C3DA-4697-B9BB-34B6C3430844}" destId="{424678A7-43DE-4D06-B91B-1B401645AC8E}" srcOrd="0" destOrd="0" presId="urn:microsoft.com/office/officeart/2005/8/layout/hierarchy2"/>
    <dgm:cxn modelId="{538C8978-856B-4695-B068-C90059BE5C6D}" type="presParOf" srcId="{C6BDB634-C3DA-4697-B9BB-34B6C3430844}" destId="{1F89B561-3621-4DA9-832B-627057738355}" srcOrd="1" destOrd="0" presId="urn:microsoft.com/office/officeart/2005/8/layout/hierarchy2"/>
    <dgm:cxn modelId="{F628C350-33AA-42B5-9660-77B9CC3658CB}" type="presParOf" srcId="{71F51687-8C6D-465A-86E8-DC2CD074F16A}" destId="{6FC4F97D-AE9B-4683-83CE-499DF2599182}" srcOrd="4" destOrd="0" presId="urn:microsoft.com/office/officeart/2005/8/layout/hierarchy2"/>
    <dgm:cxn modelId="{F2F3C28F-46AC-4F21-830D-66FB49348D05}" type="presParOf" srcId="{6FC4F97D-AE9B-4683-83CE-499DF2599182}" destId="{67E258A6-F78A-4274-BDBD-7F7A8B50AB56}" srcOrd="0" destOrd="0" presId="urn:microsoft.com/office/officeart/2005/8/layout/hierarchy2"/>
    <dgm:cxn modelId="{F4E52D70-6831-498C-A56C-64C3C16B4A27}" type="presParOf" srcId="{71F51687-8C6D-465A-86E8-DC2CD074F16A}" destId="{FA637F08-5644-4609-8962-53BC96FC9EB2}" srcOrd="5" destOrd="0" presId="urn:microsoft.com/office/officeart/2005/8/layout/hierarchy2"/>
    <dgm:cxn modelId="{E7A21A33-EA92-41A3-A896-92EAF1E4B612}" type="presParOf" srcId="{FA637F08-5644-4609-8962-53BC96FC9EB2}" destId="{29692BA2-8C4F-4AD2-B087-F6809BF2FCCD}" srcOrd="0" destOrd="0" presId="urn:microsoft.com/office/officeart/2005/8/layout/hierarchy2"/>
    <dgm:cxn modelId="{A236A9F8-EA0C-46C0-B4CD-0D98FF6D2504}" type="presParOf" srcId="{FA637F08-5644-4609-8962-53BC96FC9EB2}" destId="{4E5A1D78-1244-4EC9-9DA2-B3BA3BED52F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Unrestricted GM 1</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custScaleX="118182"/>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19FFB0B4-DD25-409C-86B1-C98A7F545572}" srcId="{92A9CB56-C81D-4289-8947-DB2EB893C697}" destId="{52A86D92-40A6-44D1-9F39-C8021FC95B1D}" srcOrd="0" destOrd="0" parTransId="{A4D87540-D647-4073-816D-3614C8E7C537}" sibTransId="{109ACB11-96C3-472B-B27F-A0CEE7F53120}"/>
    <dgm:cxn modelId="{E14889D9-DA44-4E86-BB9E-52D7EA787E15}" type="presOf" srcId="{52A86D92-40A6-44D1-9F39-C8021FC95B1D}" destId="{A4B963D8-03D4-4C09-9CAA-36DF63BF2B0C}" srcOrd="0" destOrd="0" presId="urn:microsoft.com/office/officeart/2008/layout/LinedList"/>
    <dgm:cxn modelId="{073FA35C-D61C-4BF1-A65B-A2ACF242EB26}" type="presOf" srcId="{92A9CB56-C81D-4289-8947-DB2EB893C697}" destId="{6567B6BB-9A6D-4B95-95F8-CE35F39189FB}" srcOrd="0" destOrd="0" presId="urn:microsoft.com/office/officeart/2008/layout/LinedList"/>
    <dgm:cxn modelId="{532A1A89-6466-49B0-B8E0-7F1C4DA1F4AD}" type="presOf" srcId="{C174D881-DD2C-45A4-8D3D-4287E8890C2E}" destId="{AD8563B6-0A36-45FA-A84E-E4A84959F7CC}" srcOrd="0" destOrd="0" presId="urn:microsoft.com/office/officeart/2008/layout/LinedList"/>
    <dgm:cxn modelId="{A82C46BC-9360-4EA2-877D-C435B645D489}" type="presOf" srcId="{B69A1FF5-93EE-4988-8D59-C3A2823AECE9}" destId="{5E2C5BBE-7E39-4F5E-86E2-90355395DC44}" srcOrd="0" destOrd="0" presId="urn:microsoft.com/office/officeart/2008/layout/LinedList"/>
    <dgm:cxn modelId="{E7C9EA2D-7959-4B28-B4EF-570CBC292D08}" srcId="{92A9CB56-C81D-4289-8947-DB2EB893C697}" destId="{C174D881-DD2C-45A4-8D3D-4287E8890C2E}" srcOrd="1" destOrd="0" parTransId="{ABFA8DC7-4658-4F9B-A122-9DE5AF591FA5}" sibTransId="{78845851-A59C-49B6-805E-E068EE0AF8A9}"/>
    <dgm:cxn modelId="{C35692DB-C6DB-4C23-9569-A574A51B671F}" srcId="{B69A1FF5-93EE-4988-8D59-C3A2823AECE9}" destId="{92A9CB56-C81D-4289-8947-DB2EB893C697}" srcOrd="0" destOrd="0" parTransId="{4C8E7F4D-1C78-49DE-89E7-94299A23F775}" sibTransId="{C6E8592D-B13A-4270-BC0D-5F7FBF084FEE}"/>
    <dgm:cxn modelId="{9B845165-FD4F-4577-9C00-C8FBAFDA9234}" type="presParOf" srcId="{5E2C5BBE-7E39-4F5E-86E2-90355395DC44}" destId="{9CF8B18C-4850-41AB-BA51-550BC19BAC70}" srcOrd="0" destOrd="0" presId="urn:microsoft.com/office/officeart/2008/layout/LinedList"/>
    <dgm:cxn modelId="{66C0BD31-02CB-4D04-A155-339B957CF6E4}" type="presParOf" srcId="{5E2C5BBE-7E39-4F5E-86E2-90355395DC44}" destId="{31CEBDC4-3929-4B3C-ACFA-EC66BC98537A}" srcOrd="1" destOrd="0" presId="urn:microsoft.com/office/officeart/2008/layout/LinedList"/>
    <dgm:cxn modelId="{E08D3684-ED9A-4233-A01C-2D4D04B195F3}" type="presParOf" srcId="{31CEBDC4-3929-4B3C-ACFA-EC66BC98537A}" destId="{6567B6BB-9A6D-4B95-95F8-CE35F39189FB}" srcOrd="0" destOrd="0" presId="urn:microsoft.com/office/officeart/2008/layout/LinedList"/>
    <dgm:cxn modelId="{E06B32BC-816B-4F74-B10B-5989AEADFE85}" type="presParOf" srcId="{31CEBDC4-3929-4B3C-ACFA-EC66BC98537A}" destId="{B35EB288-9821-4194-9686-2F4B3C3A48AC}" srcOrd="1" destOrd="0" presId="urn:microsoft.com/office/officeart/2008/layout/LinedList"/>
    <dgm:cxn modelId="{73424CAE-06A1-4E2F-8817-047A29D05901}" type="presParOf" srcId="{B35EB288-9821-4194-9686-2F4B3C3A48AC}" destId="{2FEA5891-C21B-4587-ADEE-4F18ED464123}" srcOrd="0" destOrd="0" presId="urn:microsoft.com/office/officeart/2008/layout/LinedList"/>
    <dgm:cxn modelId="{BAC5DE6A-8353-45F3-9544-A093A21F76FD}" type="presParOf" srcId="{B35EB288-9821-4194-9686-2F4B3C3A48AC}" destId="{4B0F10CB-AB98-4FDD-B881-1F5710401920}" srcOrd="1" destOrd="0" presId="urn:microsoft.com/office/officeart/2008/layout/LinedList"/>
    <dgm:cxn modelId="{620A47E1-FF6F-42EA-9F9E-3C70707432B3}" type="presParOf" srcId="{4B0F10CB-AB98-4FDD-B881-1F5710401920}" destId="{DEDF325F-5891-41A9-A4DF-993FFC3564A7}" srcOrd="0" destOrd="0" presId="urn:microsoft.com/office/officeart/2008/layout/LinedList"/>
    <dgm:cxn modelId="{955A6EF4-4655-45CD-B77E-D8F0DD219CB5}" type="presParOf" srcId="{4B0F10CB-AB98-4FDD-B881-1F5710401920}" destId="{A4B963D8-03D4-4C09-9CAA-36DF63BF2B0C}" srcOrd="1" destOrd="0" presId="urn:microsoft.com/office/officeart/2008/layout/LinedList"/>
    <dgm:cxn modelId="{B01A172E-21B9-4FB8-A9CF-7BC2EE8A2270}" type="presParOf" srcId="{4B0F10CB-AB98-4FDD-B881-1F5710401920}" destId="{4626A7CB-E2BD-4968-BB31-B45659A21E45}" srcOrd="2" destOrd="0" presId="urn:microsoft.com/office/officeart/2008/layout/LinedList"/>
    <dgm:cxn modelId="{221AA10C-31AA-40E8-8181-F2790A394BEE}" type="presParOf" srcId="{B35EB288-9821-4194-9686-2F4B3C3A48AC}" destId="{7A21EE1A-83A4-48C4-AA3D-06B677C17D1F}" srcOrd="2" destOrd="0" presId="urn:microsoft.com/office/officeart/2008/layout/LinedList"/>
    <dgm:cxn modelId="{C6303568-0691-4D09-A334-002EFA8F1D4F}" type="presParOf" srcId="{B35EB288-9821-4194-9686-2F4B3C3A48AC}" destId="{5606C873-331E-4ACD-8066-F2E98134C8B0}" srcOrd="3" destOrd="0" presId="urn:microsoft.com/office/officeart/2008/layout/LinedList"/>
    <dgm:cxn modelId="{6FA449A8-CE51-4574-B689-6B3B27913147}" type="presParOf" srcId="{B35EB288-9821-4194-9686-2F4B3C3A48AC}" destId="{A86AFF19-E275-4231-802A-614265D277FE}" srcOrd="4" destOrd="0" presId="urn:microsoft.com/office/officeart/2008/layout/LinedList"/>
    <dgm:cxn modelId="{171CFCAA-0AD0-4F35-BA7F-461D8FED577C}" type="presParOf" srcId="{A86AFF19-E275-4231-802A-614265D277FE}" destId="{BE941225-7819-4F60-8EC2-CE61E2DA926C}" srcOrd="0" destOrd="0" presId="urn:microsoft.com/office/officeart/2008/layout/LinedList"/>
    <dgm:cxn modelId="{71468E05-8691-4B92-988D-A8A4D5CA74FB}" type="presParOf" srcId="{A86AFF19-E275-4231-802A-614265D277FE}" destId="{AD8563B6-0A36-45FA-A84E-E4A84959F7CC}" srcOrd="1" destOrd="0" presId="urn:microsoft.com/office/officeart/2008/layout/LinedList"/>
    <dgm:cxn modelId="{7C648C99-47DD-4F96-854F-CABF5F85319F}" type="presParOf" srcId="{A86AFF19-E275-4231-802A-614265D277FE}" destId="{3B63F883-6346-404C-8F66-EF934371EFEA}" srcOrd="2" destOrd="0" presId="urn:microsoft.com/office/officeart/2008/layout/LinedList"/>
    <dgm:cxn modelId="{EA68ED97-0C64-4D09-AE93-B63BE412CC94}" type="presParOf" srcId="{B35EB288-9821-4194-9686-2F4B3C3A48AC}" destId="{AC2788F8-285F-4E39-9813-C1FD755F30C5}" srcOrd="5" destOrd="0" presId="urn:microsoft.com/office/officeart/2008/layout/LinedList"/>
    <dgm:cxn modelId="{CD8FDE6A-B3C3-4436-A6A4-2C95E2D9B4C5}"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Unrestricted GM 2</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custScaleX="118182"/>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19FFB0B4-DD25-409C-86B1-C98A7F545572}" srcId="{92A9CB56-C81D-4289-8947-DB2EB893C697}" destId="{52A86D92-40A6-44D1-9F39-C8021FC95B1D}" srcOrd="0" destOrd="0" parTransId="{A4D87540-D647-4073-816D-3614C8E7C537}" sibTransId="{109ACB11-96C3-472B-B27F-A0CEE7F53120}"/>
    <dgm:cxn modelId="{78D5F73C-4729-4842-ACF1-008BD9AD454B}" type="presOf" srcId="{B69A1FF5-93EE-4988-8D59-C3A2823AECE9}" destId="{5E2C5BBE-7E39-4F5E-86E2-90355395DC44}" srcOrd="0" destOrd="0" presId="urn:microsoft.com/office/officeart/2008/layout/LinedList"/>
    <dgm:cxn modelId="{D60EE195-FB7A-45B1-B652-476EF1236332}" type="presOf" srcId="{92A9CB56-C81D-4289-8947-DB2EB893C697}" destId="{6567B6BB-9A6D-4B95-95F8-CE35F39189FB}" srcOrd="0" destOrd="0" presId="urn:microsoft.com/office/officeart/2008/layout/LinedList"/>
    <dgm:cxn modelId="{ABB422D4-F877-4D85-8492-B363E0AF395C}" type="presOf" srcId="{52A86D92-40A6-44D1-9F39-C8021FC95B1D}" destId="{A4B963D8-03D4-4C09-9CAA-36DF63BF2B0C}" srcOrd="0" destOrd="0" presId="urn:microsoft.com/office/officeart/2008/layout/LinedList"/>
    <dgm:cxn modelId="{3CC1EB4D-2388-4E44-860F-B50A83BE0E8D}" type="presOf" srcId="{C174D881-DD2C-45A4-8D3D-4287E8890C2E}" destId="{AD8563B6-0A36-45FA-A84E-E4A84959F7CC}" srcOrd="0" destOrd="0" presId="urn:microsoft.com/office/officeart/2008/layout/LinedList"/>
    <dgm:cxn modelId="{E7C9EA2D-7959-4B28-B4EF-570CBC292D08}" srcId="{92A9CB56-C81D-4289-8947-DB2EB893C697}" destId="{C174D881-DD2C-45A4-8D3D-4287E8890C2E}" srcOrd="1" destOrd="0" parTransId="{ABFA8DC7-4658-4F9B-A122-9DE5AF591FA5}" sibTransId="{78845851-A59C-49B6-805E-E068EE0AF8A9}"/>
    <dgm:cxn modelId="{C35692DB-C6DB-4C23-9569-A574A51B671F}" srcId="{B69A1FF5-93EE-4988-8D59-C3A2823AECE9}" destId="{92A9CB56-C81D-4289-8947-DB2EB893C697}" srcOrd="0" destOrd="0" parTransId="{4C8E7F4D-1C78-49DE-89E7-94299A23F775}" sibTransId="{C6E8592D-B13A-4270-BC0D-5F7FBF084FEE}"/>
    <dgm:cxn modelId="{17F939F7-9689-486A-8C04-F06CF50D14C6}" type="presParOf" srcId="{5E2C5BBE-7E39-4F5E-86E2-90355395DC44}" destId="{9CF8B18C-4850-41AB-BA51-550BC19BAC70}" srcOrd="0" destOrd="0" presId="urn:microsoft.com/office/officeart/2008/layout/LinedList"/>
    <dgm:cxn modelId="{5066891D-68E4-44A9-BF4A-7ED58A85216C}" type="presParOf" srcId="{5E2C5BBE-7E39-4F5E-86E2-90355395DC44}" destId="{31CEBDC4-3929-4B3C-ACFA-EC66BC98537A}" srcOrd="1" destOrd="0" presId="urn:microsoft.com/office/officeart/2008/layout/LinedList"/>
    <dgm:cxn modelId="{FBC03261-45C9-449D-9F9C-ABE7398E0C33}" type="presParOf" srcId="{31CEBDC4-3929-4B3C-ACFA-EC66BC98537A}" destId="{6567B6BB-9A6D-4B95-95F8-CE35F39189FB}" srcOrd="0" destOrd="0" presId="urn:microsoft.com/office/officeart/2008/layout/LinedList"/>
    <dgm:cxn modelId="{28B690D6-3E3C-46AB-9615-FBDCA23E8ADF}" type="presParOf" srcId="{31CEBDC4-3929-4B3C-ACFA-EC66BC98537A}" destId="{B35EB288-9821-4194-9686-2F4B3C3A48AC}" srcOrd="1" destOrd="0" presId="urn:microsoft.com/office/officeart/2008/layout/LinedList"/>
    <dgm:cxn modelId="{793C855D-F9B3-49A3-8983-351F7AB746A4}" type="presParOf" srcId="{B35EB288-9821-4194-9686-2F4B3C3A48AC}" destId="{2FEA5891-C21B-4587-ADEE-4F18ED464123}" srcOrd="0" destOrd="0" presId="urn:microsoft.com/office/officeart/2008/layout/LinedList"/>
    <dgm:cxn modelId="{0E351124-12BB-4C84-9753-46BD9CE6EBF3}" type="presParOf" srcId="{B35EB288-9821-4194-9686-2F4B3C3A48AC}" destId="{4B0F10CB-AB98-4FDD-B881-1F5710401920}" srcOrd="1" destOrd="0" presId="urn:microsoft.com/office/officeart/2008/layout/LinedList"/>
    <dgm:cxn modelId="{FC29AE60-514D-4B99-AC5A-EACB73C5DD58}" type="presParOf" srcId="{4B0F10CB-AB98-4FDD-B881-1F5710401920}" destId="{DEDF325F-5891-41A9-A4DF-993FFC3564A7}" srcOrd="0" destOrd="0" presId="urn:microsoft.com/office/officeart/2008/layout/LinedList"/>
    <dgm:cxn modelId="{D2345B57-ADF0-4272-A448-4F94F2242B92}" type="presParOf" srcId="{4B0F10CB-AB98-4FDD-B881-1F5710401920}" destId="{A4B963D8-03D4-4C09-9CAA-36DF63BF2B0C}" srcOrd="1" destOrd="0" presId="urn:microsoft.com/office/officeart/2008/layout/LinedList"/>
    <dgm:cxn modelId="{67AB45FA-066F-472D-BEDE-A2E99DD2A3CD}" type="presParOf" srcId="{4B0F10CB-AB98-4FDD-B881-1F5710401920}" destId="{4626A7CB-E2BD-4968-BB31-B45659A21E45}" srcOrd="2" destOrd="0" presId="urn:microsoft.com/office/officeart/2008/layout/LinedList"/>
    <dgm:cxn modelId="{14ADD9BA-3C3F-4334-B37B-BD9176A0113A}" type="presParOf" srcId="{B35EB288-9821-4194-9686-2F4B3C3A48AC}" destId="{7A21EE1A-83A4-48C4-AA3D-06B677C17D1F}" srcOrd="2" destOrd="0" presId="urn:microsoft.com/office/officeart/2008/layout/LinedList"/>
    <dgm:cxn modelId="{8C7D305D-A7B9-4AC9-9347-9331FA897014}" type="presParOf" srcId="{B35EB288-9821-4194-9686-2F4B3C3A48AC}" destId="{5606C873-331E-4ACD-8066-F2E98134C8B0}" srcOrd="3" destOrd="0" presId="urn:microsoft.com/office/officeart/2008/layout/LinedList"/>
    <dgm:cxn modelId="{FD327F27-3C99-4CCF-BA83-3912F88C7DD1}" type="presParOf" srcId="{B35EB288-9821-4194-9686-2F4B3C3A48AC}" destId="{A86AFF19-E275-4231-802A-614265D277FE}" srcOrd="4" destOrd="0" presId="urn:microsoft.com/office/officeart/2008/layout/LinedList"/>
    <dgm:cxn modelId="{2B224169-6321-4486-B89C-0A7F8B33DFDA}" type="presParOf" srcId="{A86AFF19-E275-4231-802A-614265D277FE}" destId="{BE941225-7819-4F60-8EC2-CE61E2DA926C}" srcOrd="0" destOrd="0" presId="urn:microsoft.com/office/officeart/2008/layout/LinedList"/>
    <dgm:cxn modelId="{9650CFBF-F079-42A5-86A3-D1F8A6EE50CB}" type="presParOf" srcId="{A86AFF19-E275-4231-802A-614265D277FE}" destId="{AD8563B6-0A36-45FA-A84E-E4A84959F7CC}" srcOrd="1" destOrd="0" presId="urn:microsoft.com/office/officeart/2008/layout/LinedList"/>
    <dgm:cxn modelId="{F27F7DF5-063E-4FE0-9D56-49B560BB2316}" type="presParOf" srcId="{A86AFF19-E275-4231-802A-614265D277FE}" destId="{3B63F883-6346-404C-8F66-EF934371EFEA}" srcOrd="2" destOrd="0" presId="urn:microsoft.com/office/officeart/2008/layout/LinedList"/>
    <dgm:cxn modelId="{90CC4696-E4B8-4021-9EE4-C02356809AF3}" type="presParOf" srcId="{B35EB288-9821-4194-9686-2F4B3C3A48AC}" destId="{AC2788F8-285F-4E39-9813-C1FD755F30C5}" srcOrd="5" destOrd="0" presId="urn:microsoft.com/office/officeart/2008/layout/LinedList"/>
    <dgm:cxn modelId="{EF3BBCC2-4E9C-4DA9-B1A1-3A6966571B18}"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Unrestricted GM 3</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custScaleX="118182"/>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C35692DB-C6DB-4C23-9569-A574A51B671F}" srcId="{B69A1FF5-93EE-4988-8D59-C3A2823AECE9}" destId="{92A9CB56-C81D-4289-8947-DB2EB893C697}" srcOrd="0" destOrd="0" parTransId="{4C8E7F4D-1C78-49DE-89E7-94299A23F775}" sibTransId="{C6E8592D-B13A-4270-BC0D-5F7FBF084FEE}"/>
    <dgm:cxn modelId="{E7A2AF29-3D42-40D7-881E-C8735C00B992}" type="presOf" srcId="{52A86D92-40A6-44D1-9F39-C8021FC95B1D}" destId="{A4B963D8-03D4-4C09-9CAA-36DF63BF2B0C}" srcOrd="0" destOrd="0" presId="urn:microsoft.com/office/officeart/2008/layout/LinedList"/>
    <dgm:cxn modelId="{E7C9EA2D-7959-4B28-B4EF-570CBC292D08}" srcId="{92A9CB56-C81D-4289-8947-DB2EB893C697}" destId="{C174D881-DD2C-45A4-8D3D-4287E8890C2E}" srcOrd="1" destOrd="0" parTransId="{ABFA8DC7-4658-4F9B-A122-9DE5AF591FA5}" sibTransId="{78845851-A59C-49B6-805E-E068EE0AF8A9}"/>
    <dgm:cxn modelId="{C3F9A04B-FF1C-4AB6-8635-2B2104836E12}" type="presOf" srcId="{B69A1FF5-93EE-4988-8D59-C3A2823AECE9}" destId="{5E2C5BBE-7E39-4F5E-86E2-90355395DC44}" srcOrd="0" destOrd="0" presId="urn:microsoft.com/office/officeart/2008/layout/LinedList"/>
    <dgm:cxn modelId="{26E707DE-8E63-4DD3-9827-D5E8806052B6}" type="presOf" srcId="{92A9CB56-C81D-4289-8947-DB2EB893C697}" destId="{6567B6BB-9A6D-4B95-95F8-CE35F39189FB}" srcOrd="0" destOrd="0" presId="urn:microsoft.com/office/officeart/2008/layout/LinedList"/>
    <dgm:cxn modelId="{06A4FF21-7066-4BE2-9ADC-6E6068DB1204}" type="presOf" srcId="{C174D881-DD2C-45A4-8D3D-4287E8890C2E}" destId="{AD8563B6-0A36-45FA-A84E-E4A84959F7CC}" srcOrd="0" destOrd="0" presId="urn:microsoft.com/office/officeart/2008/layout/LinedList"/>
    <dgm:cxn modelId="{19FFB0B4-DD25-409C-86B1-C98A7F545572}" srcId="{92A9CB56-C81D-4289-8947-DB2EB893C697}" destId="{52A86D92-40A6-44D1-9F39-C8021FC95B1D}" srcOrd="0" destOrd="0" parTransId="{A4D87540-D647-4073-816D-3614C8E7C537}" sibTransId="{109ACB11-96C3-472B-B27F-A0CEE7F53120}"/>
    <dgm:cxn modelId="{33E8EF88-8E18-4870-89B3-D51B5AE1250C}" type="presParOf" srcId="{5E2C5BBE-7E39-4F5E-86E2-90355395DC44}" destId="{9CF8B18C-4850-41AB-BA51-550BC19BAC70}" srcOrd="0" destOrd="0" presId="urn:microsoft.com/office/officeart/2008/layout/LinedList"/>
    <dgm:cxn modelId="{2776C196-0532-4F6F-88FF-4E51ED0F308C}" type="presParOf" srcId="{5E2C5BBE-7E39-4F5E-86E2-90355395DC44}" destId="{31CEBDC4-3929-4B3C-ACFA-EC66BC98537A}" srcOrd="1" destOrd="0" presId="urn:microsoft.com/office/officeart/2008/layout/LinedList"/>
    <dgm:cxn modelId="{EAA814A0-C906-4B7B-A438-E8F5EA08DF17}" type="presParOf" srcId="{31CEBDC4-3929-4B3C-ACFA-EC66BC98537A}" destId="{6567B6BB-9A6D-4B95-95F8-CE35F39189FB}" srcOrd="0" destOrd="0" presId="urn:microsoft.com/office/officeart/2008/layout/LinedList"/>
    <dgm:cxn modelId="{97F96DCE-5D40-4125-A8EA-F775DA2F6057}" type="presParOf" srcId="{31CEBDC4-3929-4B3C-ACFA-EC66BC98537A}" destId="{B35EB288-9821-4194-9686-2F4B3C3A48AC}" srcOrd="1" destOrd="0" presId="urn:microsoft.com/office/officeart/2008/layout/LinedList"/>
    <dgm:cxn modelId="{D3F304BB-1FDE-44DD-9858-FF2E79E55B89}" type="presParOf" srcId="{B35EB288-9821-4194-9686-2F4B3C3A48AC}" destId="{2FEA5891-C21B-4587-ADEE-4F18ED464123}" srcOrd="0" destOrd="0" presId="urn:microsoft.com/office/officeart/2008/layout/LinedList"/>
    <dgm:cxn modelId="{4428EE66-BBDE-411B-BCC7-88C7602DA73C}" type="presParOf" srcId="{B35EB288-9821-4194-9686-2F4B3C3A48AC}" destId="{4B0F10CB-AB98-4FDD-B881-1F5710401920}" srcOrd="1" destOrd="0" presId="urn:microsoft.com/office/officeart/2008/layout/LinedList"/>
    <dgm:cxn modelId="{EC470DE3-3425-4910-A8C6-F109E1428AE8}" type="presParOf" srcId="{4B0F10CB-AB98-4FDD-B881-1F5710401920}" destId="{DEDF325F-5891-41A9-A4DF-993FFC3564A7}" srcOrd="0" destOrd="0" presId="urn:microsoft.com/office/officeart/2008/layout/LinedList"/>
    <dgm:cxn modelId="{521EE5F9-50AA-4BFF-B3D4-F2C9DD4161E1}" type="presParOf" srcId="{4B0F10CB-AB98-4FDD-B881-1F5710401920}" destId="{A4B963D8-03D4-4C09-9CAA-36DF63BF2B0C}" srcOrd="1" destOrd="0" presId="urn:microsoft.com/office/officeart/2008/layout/LinedList"/>
    <dgm:cxn modelId="{7F60FEA1-EE77-4E07-B58E-836131B49CC8}" type="presParOf" srcId="{4B0F10CB-AB98-4FDD-B881-1F5710401920}" destId="{4626A7CB-E2BD-4968-BB31-B45659A21E45}" srcOrd="2" destOrd="0" presId="urn:microsoft.com/office/officeart/2008/layout/LinedList"/>
    <dgm:cxn modelId="{408283E1-8BA7-49A7-A565-DCD9A22293EB}" type="presParOf" srcId="{B35EB288-9821-4194-9686-2F4B3C3A48AC}" destId="{7A21EE1A-83A4-48C4-AA3D-06B677C17D1F}" srcOrd="2" destOrd="0" presId="urn:microsoft.com/office/officeart/2008/layout/LinedList"/>
    <dgm:cxn modelId="{692B1379-94B7-467C-A4D0-5AA8DC530270}" type="presParOf" srcId="{B35EB288-9821-4194-9686-2F4B3C3A48AC}" destId="{5606C873-331E-4ACD-8066-F2E98134C8B0}" srcOrd="3" destOrd="0" presId="urn:microsoft.com/office/officeart/2008/layout/LinedList"/>
    <dgm:cxn modelId="{ED414B78-8CC9-4E89-BAF1-D4209E1EFD30}" type="presParOf" srcId="{B35EB288-9821-4194-9686-2F4B3C3A48AC}" destId="{A86AFF19-E275-4231-802A-614265D277FE}" srcOrd="4" destOrd="0" presId="urn:microsoft.com/office/officeart/2008/layout/LinedList"/>
    <dgm:cxn modelId="{8E61F35E-7AA7-4FAD-BA8D-194308149483}" type="presParOf" srcId="{A86AFF19-E275-4231-802A-614265D277FE}" destId="{BE941225-7819-4F60-8EC2-CE61E2DA926C}" srcOrd="0" destOrd="0" presId="urn:microsoft.com/office/officeart/2008/layout/LinedList"/>
    <dgm:cxn modelId="{29317A80-A592-47A4-B503-C1766A4AAB1E}" type="presParOf" srcId="{A86AFF19-E275-4231-802A-614265D277FE}" destId="{AD8563B6-0A36-45FA-A84E-E4A84959F7CC}" srcOrd="1" destOrd="0" presId="urn:microsoft.com/office/officeart/2008/layout/LinedList"/>
    <dgm:cxn modelId="{D67B0BC4-893F-4168-98A5-0A827DC8D010}" type="presParOf" srcId="{A86AFF19-E275-4231-802A-614265D277FE}" destId="{3B63F883-6346-404C-8F66-EF934371EFEA}" srcOrd="2" destOrd="0" presId="urn:microsoft.com/office/officeart/2008/layout/LinedList"/>
    <dgm:cxn modelId="{67822BAC-AACB-4BBD-9083-4A1D939272AD}" type="presParOf" srcId="{B35EB288-9821-4194-9686-2F4B3C3A48AC}" destId="{AC2788F8-285F-4E39-9813-C1FD755F30C5}" srcOrd="5" destOrd="0" presId="urn:microsoft.com/office/officeart/2008/layout/LinedList"/>
    <dgm:cxn modelId="{A98AC34E-FB3B-4AE1-BCF3-8D8BEC297930}"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Restricted GM</a:t>
          </a:r>
          <a:r>
            <a:rPr lang="en-US" sz="1200" dirty="0">
              <a:solidFill>
                <a:sysClr val="windowText" lastClr="000000">
                  <a:hueOff val="0"/>
                  <a:satOff val="0"/>
                  <a:lumOff val="0"/>
                  <a:alphaOff val="0"/>
                </a:sysClr>
              </a:solidFill>
              <a:latin typeface="Calibri"/>
              <a:ea typeface="+mn-ea"/>
              <a:cs typeface="+mn-cs"/>
            </a:rPr>
            <a:t>	</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CFDFA602-533F-4256-BD0D-1BD528870670}" type="presOf" srcId="{92A9CB56-C81D-4289-8947-DB2EB893C697}" destId="{6567B6BB-9A6D-4B95-95F8-CE35F39189FB}" srcOrd="0" destOrd="0" presId="urn:microsoft.com/office/officeart/2008/layout/LinedList"/>
    <dgm:cxn modelId="{C35692DB-C6DB-4C23-9569-A574A51B671F}" srcId="{B69A1FF5-93EE-4988-8D59-C3A2823AECE9}" destId="{92A9CB56-C81D-4289-8947-DB2EB893C697}" srcOrd="0" destOrd="0" parTransId="{4C8E7F4D-1C78-49DE-89E7-94299A23F775}" sibTransId="{C6E8592D-B13A-4270-BC0D-5F7FBF084FEE}"/>
    <dgm:cxn modelId="{E7C9EA2D-7959-4B28-B4EF-570CBC292D08}" srcId="{92A9CB56-C81D-4289-8947-DB2EB893C697}" destId="{C174D881-DD2C-45A4-8D3D-4287E8890C2E}" srcOrd="1" destOrd="0" parTransId="{ABFA8DC7-4658-4F9B-A122-9DE5AF591FA5}" sibTransId="{78845851-A59C-49B6-805E-E068EE0AF8A9}"/>
    <dgm:cxn modelId="{200CCB44-243D-49C0-8C86-BE47E81B4B76}" type="presOf" srcId="{52A86D92-40A6-44D1-9F39-C8021FC95B1D}" destId="{A4B963D8-03D4-4C09-9CAA-36DF63BF2B0C}" srcOrd="0" destOrd="0" presId="urn:microsoft.com/office/officeart/2008/layout/LinedList"/>
    <dgm:cxn modelId="{FFE4FFB6-6C52-4BF3-A8F1-F9C9DB25B3A1}" type="presOf" srcId="{C174D881-DD2C-45A4-8D3D-4287E8890C2E}" destId="{AD8563B6-0A36-45FA-A84E-E4A84959F7CC}" srcOrd="0" destOrd="0" presId="urn:microsoft.com/office/officeart/2008/layout/LinedList"/>
    <dgm:cxn modelId="{19FFB0B4-DD25-409C-86B1-C98A7F545572}" srcId="{92A9CB56-C81D-4289-8947-DB2EB893C697}" destId="{52A86D92-40A6-44D1-9F39-C8021FC95B1D}" srcOrd="0" destOrd="0" parTransId="{A4D87540-D647-4073-816D-3614C8E7C537}" sibTransId="{109ACB11-96C3-472B-B27F-A0CEE7F53120}"/>
    <dgm:cxn modelId="{A9ED137B-7AEB-433B-9834-704E1B8C9C9A}" type="presOf" srcId="{B69A1FF5-93EE-4988-8D59-C3A2823AECE9}" destId="{5E2C5BBE-7E39-4F5E-86E2-90355395DC44}" srcOrd="0" destOrd="0" presId="urn:microsoft.com/office/officeart/2008/layout/LinedList"/>
    <dgm:cxn modelId="{DF2BCE72-473D-454F-BEFF-06F46794FA78}" type="presParOf" srcId="{5E2C5BBE-7E39-4F5E-86E2-90355395DC44}" destId="{9CF8B18C-4850-41AB-BA51-550BC19BAC70}" srcOrd="0" destOrd="0" presId="urn:microsoft.com/office/officeart/2008/layout/LinedList"/>
    <dgm:cxn modelId="{26995C90-9AC7-443F-A51D-A8904E44421C}" type="presParOf" srcId="{5E2C5BBE-7E39-4F5E-86E2-90355395DC44}" destId="{31CEBDC4-3929-4B3C-ACFA-EC66BC98537A}" srcOrd="1" destOrd="0" presId="urn:microsoft.com/office/officeart/2008/layout/LinedList"/>
    <dgm:cxn modelId="{524D25AE-95D4-4A3D-A28D-69FAA882E2BC}" type="presParOf" srcId="{31CEBDC4-3929-4B3C-ACFA-EC66BC98537A}" destId="{6567B6BB-9A6D-4B95-95F8-CE35F39189FB}" srcOrd="0" destOrd="0" presId="urn:microsoft.com/office/officeart/2008/layout/LinedList"/>
    <dgm:cxn modelId="{64D707DD-79AB-4333-8466-3B399D2C9112}" type="presParOf" srcId="{31CEBDC4-3929-4B3C-ACFA-EC66BC98537A}" destId="{B35EB288-9821-4194-9686-2F4B3C3A48AC}" srcOrd="1" destOrd="0" presId="urn:microsoft.com/office/officeart/2008/layout/LinedList"/>
    <dgm:cxn modelId="{3C8ABCFE-3017-46DA-8547-63751188B728}" type="presParOf" srcId="{B35EB288-9821-4194-9686-2F4B3C3A48AC}" destId="{2FEA5891-C21B-4587-ADEE-4F18ED464123}" srcOrd="0" destOrd="0" presId="urn:microsoft.com/office/officeart/2008/layout/LinedList"/>
    <dgm:cxn modelId="{9B914D36-1894-499A-AE23-A75DB79F051B}" type="presParOf" srcId="{B35EB288-9821-4194-9686-2F4B3C3A48AC}" destId="{4B0F10CB-AB98-4FDD-B881-1F5710401920}" srcOrd="1" destOrd="0" presId="urn:microsoft.com/office/officeart/2008/layout/LinedList"/>
    <dgm:cxn modelId="{A3E988DD-D328-43CA-A143-B92BF9694C3C}" type="presParOf" srcId="{4B0F10CB-AB98-4FDD-B881-1F5710401920}" destId="{DEDF325F-5891-41A9-A4DF-993FFC3564A7}" srcOrd="0" destOrd="0" presId="urn:microsoft.com/office/officeart/2008/layout/LinedList"/>
    <dgm:cxn modelId="{1CF87A61-C36D-44B3-87B7-80BBCD7DD6CF}" type="presParOf" srcId="{4B0F10CB-AB98-4FDD-B881-1F5710401920}" destId="{A4B963D8-03D4-4C09-9CAA-36DF63BF2B0C}" srcOrd="1" destOrd="0" presId="urn:microsoft.com/office/officeart/2008/layout/LinedList"/>
    <dgm:cxn modelId="{C30687C2-75AF-4EC7-A3CB-2FE4B5EC0F34}" type="presParOf" srcId="{4B0F10CB-AB98-4FDD-B881-1F5710401920}" destId="{4626A7CB-E2BD-4968-BB31-B45659A21E45}" srcOrd="2" destOrd="0" presId="urn:microsoft.com/office/officeart/2008/layout/LinedList"/>
    <dgm:cxn modelId="{351226EB-61A5-400E-AF25-E5CC1478A8FA}" type="presParOf" srcId="{B35EB288-9821-4194-9686-2F4B3C3A48AC}" destId="{7A21EE1A-83A4-48C4-AA3D-06B677C17D1F}" srcOrd="2" destOrd="0" presId="urn:microsoft.com/office/officeart/2008/layout/LinedList"/>
    <dgm:cxn modelId="{53DFAE93-E8DA-4C94-935A-53D84BC831B7}" type="presParOf" srcId="{B35EB288-9821-4194-9686-2F4B3C3A48AC}" destId="{5606C873-331E-4ACD-8066-F2E98134C8B0}" srcOrd="3" destOrd="0" presId="urn:microsoft.com/office/officeart/2008/layout/LinedList"/>
    <dgm:cxn modelId="{1A504404-F1DD-4667-939C-86131D02FEED}" type="presParOf" srcId="{B35EB288-9821-4194-9686-2F4B3C3A48AC}" destId="{A86AFF19-E275-4231-802A-614265D277FE}" srcOrd="4" destOrd="0" presId="urn:microsoft.com/office/officeart/2008/layout/LinedList"/>
    <dgm:cxn modelId="{58AF020F-BE12-4C73-9DAB-0F38C57C3246}" type="presParOf" srcId="{A86AFF19-E275-4231-802A-614265D277FE}" destId="{BE941225-7819-4F60-8EC2-CE61E2DA926C}" srcOrd="0" destOrd="0" presId="urn:microsoft.com/office/officeart/2008/layout/LinedList"/>
    <dgm:cxn modelId="{970106E1-9B15-4150-818A-D3060A745613}" type="presParOf" srcId="{A86AFF19-E275-4231-802A-614265D277FE}" destId="{AD8563B6-0A36-45FA-A84E-E4A84959F7CC}" srcOrd="1" destOrd="0" presId="urn:microsoft.com/office/officeart/2008/layout/LinedList"/>
    <dgm:cxn modelId="{8768BCC7-A75E-4366-A030-0FDFBCF7727F}" type="presParOf" srcId="{A86AFF19-E275-4231-802A-614265D277FE}" destId="{3B63F883-6346-404C-8F66-EF934371EFEA}" srcOrd="2" destOrd="0" presId="urn:microsoft.com/office/officeart/2008/layout/LinedList"/>
    <dgm:cxn modelId="{6CFDA6E2-C4A7-4A6D-A1D6-26418F1C8CCB}" type="presParOf" srcId="{B35EB288-9821-4194-9686-2F4B3C3A48AC}" destId="{AC2788F8-285F-4E39-9813-C1FD755F30C5}" srcOrd="5" destOrd="0" presId="urn:microsoft.com/office/officeart/2008/layout/LinedList"/>
    <dgm:cxn modelId="{A1F1FA37-AD8D-4C95-ABD9-3FAA052607AC}"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Unrestricted GM 1</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custScaleX="118182"/>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C35692DB-C6DB-4C23-9569-A574A51B671F}" srcId="{B69A1FF5-93EE-4988-8D59-C3A2823AECE9}" destId="{92A9CB56-C81D-4289-8947-DB2EB893C697}" srcOrd="0" destOrd="0" parTransId="{4C8E7F4D-1C78-49DE-89E7-94299A23F775}" sibTransId="{C6E8592D-B13A-4270-BC0D-5F7FBF084FEE}"/>
    <dgm:cxn modelId="{B5A8698F-E681-4AEE-95FA-EC0525EC6BA2}" type="presOf" srcId="{C174D881-DD2C-45A4-8D3D-4287E8890C2E}" destId="{AD8563B6-0A36-45FA-A84E-E4A84959F7CC}" srcOrd="0" destOrd="0" presId="urn:microsoft.com/office/officeart/2008/layout/LinedList"/>
    <dgm:cxn modelId="{403E8DC2-6A90-471A-8FF6-20345FD382CE}" type="presOf" srcId="{92A9CB56-C81D-4289-8947-DB2EB893C697}" destId="{6567B6BB-9A6D-4B95-95F8-CE35F39189FB}" srcOrd="0" destOrd="0" presId="urn:microsoft.com/office/officeart/2008/layout/LinedList"/>
    <dgm:cxn modelId="{E7C9EA2D-7959-4B28-B4EF-570CBC292D08}" srcId="{92A9CB56-C81D-4289-8947-DB2EB893C697}" destId="{C174D881-DD2C-45A4-8D3D-4287E8890C2E}" srcOrd="1" destOrd="0" parTransId="{ABFA8DC7-4658-4F9B-A122-9DE5AF591FA5}" sibTransId="{78845851-A59C-49B6-805E-E068EE0AF8A9}"/>
    <dgm:cxn modelId="{92008BE3-6AA3-44D5-9B47-F315FFA7B5B6}" type="presOf" srcId="{52A86D92-40A6-44D1-9F39-C8021FC95B1D}" destId="{A4B963D8-03D4-4C09-9CAA-36DF63BF2B0C}" srcOrd="0" destOrd="0" presId="urn:microsoft.com/office/officeart/2008/layout/LinedList"/>
    <dgm:cxn modelId="{E69722BE-4A06-4E16-8EF4-969DB59B5D9D}" type="presOf" srcId="{B69A1FF5-93EE-4988-8D59-C3A2823AECE9}" destId="{5E2C5BBE-7E39-4F5E-86E2-90355395DC44}" srcOrd="0" destOrd="0" presId="urn:microsoft.com/office/officeart/2008/layout/LinedList"/>
    <dgm:cxn modelId="{19FFB0B4-DD25-409C-86B1-C98A7F545572}" srcId="{92A9CB56-C81D-4289-8947-DB2EB893C697}" destId="{52A86D92-40A6-44D1-9F39-C8021FC95B1D}" srcOrd="0" destOrd="0" parTransId="{A4D87540-D647-4073-816D-3614C8E7C537}" sibTransId="{109ACB11-96C3-472B-B27F-A0CEE7F53120}"/>
    <dgm:cxn modelId="{9B89C698-F850-4313-9E77-D8177DF2FC5D}" type="presParOf" srcId="{5E2C5BBE-7E39-4F5E-86E2-90355395DC44}" destId="{9CF8B18C-4850-41AB-BA51-550BC19BAC70}" srcOrd="0" destOrd="0" presId="urn:microsoft.com/office/officeart/2008/layout/LinedList"/>
    <dgm:cxn modelId="{05CA2D49-E6DD-474C-B5C7-3B1F0142761B}" type="presParOf" srcId="{5E2C5BBE-7E39-4F5E-86E2-90355395DC44}" destId="{31CEBDC4-3929-4B3C-ACFA-EC66BC98537A}" srcOrd="1" destOrd="0" presId="urn:microsoft.com/office/officeart/2008/layout/LinedList"/>
    <dgm:cxn modelId="{96FAA580-57B5-43E3-B4F6-B4198DF017C7}" type="presParOf" srcId="{31CEBDC4-3929-4B3C-ACFA-EC66BC98537A}" destId="{6567B6BB-9A6D-4B95-95F8-CE35F39189FB}" srcOrd="0" destOrd="0" presId="urn:microsoft.com/office/officeart/2008/layout/LinedList"/>
    <dgm:cxn modelId="{24E086F4-CA11-4719-9C69-92DA6C72FF41}" type="presParOf" srcId="{31CEBDC4-3929-4B3C-ACFA-EC66BC98537A}" destId="{B35EB288-9821-4194-9686-2F4B3C3A48AC}" srcOrd="1" destOrd="0" presId="urn:microsoft.com/office/officeart/2008/layout/LinedList"/>
    <dgm:cxn modelId="{38F6F15B-BDD6-4615-A476-E2BDC4B91892}" type="presParOf" srcId="{B35EB288-9821-4194-9686-2F4B3C3A48AC}" destId="{2FEA5891-C21B-4587-ADEE-4F18ED464123}" srcOrd="0" destOrd="0" presId="urn:microsoft.com/office/officeart/2008/layout/LinedList"/>
    <dgm:cxn modelId="{64A43059-9FBB-4390-BB04-10DD6D3B3B6F}" type="presParOf" srcId="{B35EB288-9821-4194-9686-2F4B3C3A48AC}" destId="{4B0F10CB-AB98-4FDD-B881-1F5710401920}" srcOrd="1" destOrd="0" presId="urn:microsoft.com/office/officeart/2008/layout/LinedList"/>
    <dgm:cxn modelId="{1FBB44F0-D226-4506-9D68-E9DBAAA5F2B2}" type="presParOf" srcId="{4B0F10CB-AB98-4FDD-B881-1F5710401920}" destId="{DEDF325F-5891-41A9-A4DF-993FFC3564A7}" srcOrd="0" destOrd="0" presId="urn:microsoft.com/office/officeart/2008/layout/LinedList"/>
    <dgm:cxn modelId="{BF98E1E4-EF2F-46D3-830A-708ECA6C26BB}" type="presParOf" srcId="{4B0F10CB-AB98-4FDD-B881-1F5710401920}" destId="{A4B963D8-03D4-4C09-9CAA-36DF63BF2B0C}" srcOrd="1" destOrd="0" presId="urn:microsoft.com/office/officeart/2008/layout/LinedList"/>
    <dgm:cxn modelId="{D9558CEC-D201-4F62-9095-C91E2B5E4034}" type="presParOf" srcId="{4B0F10CB-AB98-4FDD-B881-1F5710401920}" destId="{4626A7CB-E2BD-4968-BB31-B45659A21E45}" srcOrd="2" destOrd="0" presId="urn:microsoft.com/office/officeart/2008/layout/LinedList"/>
    <dgm:cxn modelId="{4BFD6A98-3A02-421F-A26E-572C6582AABC}" type="presParOf" srcId="{B35EB288-9821-4194-9686-2F4B3C3A48AC}" destId="{7A21EE1A-83A4-48C4-AA3D-06B677C17D1F}" srcOrd="2" destOrd="0" presId="urn:microsoft.com/office/officeart/2008/layout/LinedList"/>
    <dgm:cxn modelId="{386F7AC0-F29C-431C-81DF-25862BEC01CC}" type="presParOf" srcId="{B35EB288-9821-4194-9686-2F4B3C3A48AC}" destId="{5606C873-331E-4ACD-8066-F2E98134C8B0}" srcOrd="3" destOrd="0" presId="urn:microsoft.com/office/officeart/2008/layout/LinedList"/>
    <dgm:cxn modelId="{E6C7A60A-AB0E-4ABA-824A-A766B48AAA24}" type="presParOf" srcId="{B35EB288-9821-4194-9686-2F4B3C3A48AC}" destId="{A86AFF19-E275-4231-802A-614265D277FE}" srcOrd="4" destOrd="0" presId="urn:microsoft.com/office/officeart/2008/layout/LinedList"/>
    <dgm:cxn modelId="{CBAF2FDE-A93A-46F1-8992-874F183EBA1E}" type="presParOf" srcId="{A86AFF19-E275-4231-802A-614265D277FE}" destId="{BE941225-7819-4F60-8EC2-CE61E2DA926C}" srcOrd="0" destOrd="0" presId="urn:microsoft.com/office/officeart/2008/layout/LinedList"/>
    <dgm:cxn modelId="{219759D4-499E-4DEF-86FE-84C3CAF3DCBE}" type="presParOf" srcId="{A86AFF19-E275-4231-802A-614265D277FE}" destId="{AD8563B6-0A36-45FA-A84E-E4A84959F7CC}" srcOrd="1" destOrd="0" presId="urn:microsoft.com/office/officeart/2008/layout/LinedList"/>
    <dgm:cxn modelId="{EBC25BAF-7EE8-4E83-B875-05C932F52205}" type="presParOf" srcId="{A86AFF19-E275-4231-802A-614265D277FE}" destId="{3B63F883-6346-404C-8F66-EF934371EFEA}" srcOrd="2" destOrd="0" presId="urn:microsoft.com/office/officeart/2008/layout/LinedList"/>
    <dgm:cxn modelId="{57EF0E7B-FFEE-4000-B1F3-901E4E55E56F}" type="presParOf" srcId="{B35EB288-9821-4194-9686-2F4B3C3A48AC}" destId="{AC2788F8-285F-4E39-9813-C1FD755F30C5}" srcOrd="5" destOrd="0" presId="urn:microsoft.com/office/officeart/2008/layout/LinedList"/>
    <dgm:cxn modelId="{494BD5A0-6147-4CBE-AB94-A2A79225A8C9}"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Unrestricted GM 2</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custScaleX="118182"/>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C35692DB-C6DB-4C23-9569-A574A51B671F}" srcId="{B69A1FF5-93EE-4988-8D59-C3A2823AECE9}" destId="{92A9CB56-C81D-4289-8947-DB2EB893C697}" srcOrd="0" destOrd="0" parTransId="{4C8E7F4D-1C78-49DE-89E7-94299A23F775}" sibTransId="{C6E8592D-B13A-4270-BC0D-5F7FBF084FEE}"/>
    <dgm:cxn modelId="{E7C9EA2D-7959-4B28-B4EF-570CBC292D08}" srcId="{92A9CB56-C81D-4289-8947-DB2EB893C697}" destId="{C174D881-DD2C-45A4-8D3D-4287E8890C2E}" srcOrd="1" destOrd="0" parTransId="{ABFA8DC7-4658-4F9B-A122-9DE5AF591FA5}" sibTransId="{78845851-A59C-49B6-805E-E068EE0AF8A9}"/>
    <dgm:cxn modelId="{87B69BC2-09B7-42E9-89D2-7E8B40135496}" type="presOf" srcId="{B69A1FF5-93EE-4988-8D59-C3A2823AECE9}" destId="{5E2C5BBE-7E39-4F5E-86E2-90355395DC44}" srcOrd="0" destOrd="0" presId="urn:microsoft.com/office/officeart/2008/layout/LinedList"/>
    <dgm:cxn modelId="{1857D1E4-BAF6-44B1-BC74-EC6CA677BD7C}" type="presOf" srcId="{52A86D92-40A6-44D1-9F39-C8021FC95B1D}" destId="{A4B963D8-03D4-4C09-9CAA-36DF63BF2B0C}" srcOrd="0" destOrd="0" presId="urn:microsoft.com/office/officeart/2008/layout/LinedList"/>
    <dgm:cxn modelId="{8A9EFE43-4909-4B4E-9963-D1FBF9514BEA}" type="presOf" srcId="{92A9CB56-C81D-4289-8947-DB2EB893C697}" destId="{6567B6BB-9A6D-4B95-95F8-CE35F39189FB}" srcOrd="0" destOrd="0" presId="urn:microsoft.com/office/officeart/2008/layout/LinedList"/>
    <dgm:cxn modelId="{19FFB0B4-DD25-409C-86B1-C98A7F545572}" srcId="{92A9CB56-C81D-4289-8947-DB2EB893C697}" destId="{52A86D92-40A6-44D1-9F39-C8021FC95B1D}" srcOrd="0" destOrd="0" parTransId="{A4D87540-D647-4073-816D-3614C8E7C537}" sibTransId="{109ACB11-96C3-472B-B27F-A0CEE7F53120}"/>
    <dgm:cxn modelId="{21B76BDE-71E3-4854-92FD-8545B92332FD}" type="presOf" srcId="{C174D881-DD2C-45A4-8D3D-4287E8890C2E}" destId="{AD8563B6-0A36-45FA-A84E-E4A84959F7CC}" srcOrd="0" destOrd="0" presId="urn:microsoft.com/office/officeart/2008/layout/LinedList"/>
    <dgm:cxn modelId="{B0BFAA03-018F-4DC7-9830-61D705C7C41B}" type="presParOf" srcId="{5E2C5BBE-7E39-4F5E-86E2-90355395DC44}" destId="{9CF8B18C-4850-41AB-BA51-550BC19BAC70}" srcOrd="0" destOrd="0" presId="urn:microsoft.com/office/officeart/2008/layout/LinedList"/>
    <dgm:cxn modelId="{3A65F490-A756-40AA-A60D-9DCB2B7EB32A}" type="presParOf" srcId="{5E2C5BBE-7E39-4F5E-86E2-90355395DC44}" destId="{31CEBDC4-3929-4B3C-ACFA-EC66BC98537A}" srcOrd="1" destOrd="0" presId="urn:microsoft.com/office/officeart/2008/layout/LinedList"/>
    <dgm:cxn modelId="{D9CB0529-F057-4388-BC96-5CB10D601886}" type="presParOf" srcId="{31CEBDC4-3929-4B3C-ACFA-EC66BC98537A}" destId="{6567B6BB-9A6D-4B95-95F8-CE35F39189FB}" srcOrd="0" destOrd="0" presId="urn:microsoft.com/office/officeart/2008/layout/LinedList"/>
    <dgm:cxn modelId="{63D62A55-3701-4E4F-830A-DF9448490CE2}" type="presParOf" srcId="{31CEBDC4-3929-4B3C-ACFA-EC66BC98537A}" destId="{B35EB288-9821-4194-9686-2F4B3C3A48AC}" srcOrd="1" destOrd="0" presId="urn:microsoft.com/office/officeart/2008/layout/LinedList"/>
    <dgm:cxn modelId="{E2538C03-0636-457C-91A8-663C625BDC49}" type="presParOf" srcId="{B35EB288-9821-4194-9686-2F4B3C3A48AC}" destId="{2FEA5891-C21B-4587-ADEE-4F18ED464123}" srcOrd="0" destOrd="0" presId="urn:microsoft.com/office/officeart/2008/layout/LinedList"/>
    <dgm:cxn modelId="{76E70A01-E8B6-43E5-86E2-96B7EDE94DCF}" type="presParOf" srcId="{B35EB288-9821-4194-9686-2F4B3C3A48AC}" destId="{4B0F10CB-AB98-4FDD-B881-1F5710401920}" srcOrd="1" destOrd="0" presId="urn:microsoft.com/office/officeart/2008/layout/LinedList"/>
    <dgm:cxn modelId="{7C0C3D69-B00A-4154-90A7-47D6A780E327}" type="presParOf" srcId="{4B0F10CB-AB98-4FDD-B881-1F5710401920}" destId="{DEDF325F-5891-41A9-A4DF-993FFC3564A7}" srcOrd="0" destOrd="0" presId="urn:microsoft.com/office/officeart/2008/layout/LinedList"/>
    <dgm:cxn modelId="{BDB01179-7701-4FC7-B7B7-FC567AF2FD7E}" type="presParOf" srcId="{4B0F10CB-AB98-4FDD-B881-1F5710401920}" destId="{A4B963D8-03D4-4C09-9CAA-36DF63BF2B0C}" srcOrd="1" destOrd="0" presId="urn:microsoft.com/office/officeart/2008/layout/LinedList"/>
    <dgm:cxn modelId="{B39EEF6F-A930-44B7-AF2E-1918836D7132}" type="presParOf" srcId="{4B0F10CB-AB98-4FDD-B881-1F5710401920}" destId="{4626A7CB-E2BD-4968-BB31-B45659A21E45}" srcOrd="2" destOrd="0" presId="urn:microsoft.com/office/officeart/2008/layout/LinedList"/>
    <dgm:cxn modelId="{1992AE26-8F3E-472E-93FE-6D86EC6C733B}" type="presParOf" srcId="{B35EB288-9821-4194-9686-2F4B3C3A48AC}" destId="{7A21EE1A-83A4-48C4-AA3D-06B677C17D1F}" srcOrd="2" destOrd="0" presId="urn:microsoft.com/office/officeart/2008/layout/LinedList"/>
    <dgm:cxn modelId="{645C8B07-1781-43EA-BD42-3EE25228A8C2}" type="presParOf" srcId="{B35EB288-9821-4194-9686-2F4B3C3A48AC}" destId="{5606C873-331E-4ACD-8066-F2E98134C8B0}" srcOrd="3" destOrd="0" presId="urn:microsoft.com/office/officeart/2008/layout/LinedList"/>
    <dgm:cxn modelId="{EED5CB88-5C7A-4C7C-BBE7-7E5CA6EBB715}" type="presParOf" srcId="{B35EB288-9821-4194-9686-2F4B3C3A48AC}" destId="{A86AFF19-E275-4231-802A-614265D277FE}" srcOrd="4" destOrd="0" presId="urn:microsoft.com/office/officeart/2008/layout/LinedList"/>
    <dgm:cxn modelId="{ED81AA85-B7E8-4B29-8FA6-C337B6B492B9}" type="presParOf" srcId="{A86AFF19-E275-4231-802A-614265D277FE}" destId="{BE941225-7819-4F60-8EC2-CE61E2DA926C}" srcOrd="0" destOrd="0" presId="urn:microsoft.com/office/officeart/2008/layout/LinedList"/>
    <dgm:cxn modelId="{FDE73D7D-57C4-442A-8778-AAEC6AA950C2}" type="presParOf" srcId="{A86AFF19-E275-4231-802A-614265D277FE}" destId="{AD8563B6-0A36-45FA-A84E-E4A84959F7CC}" srcOrd="1" destOrd="0" presId="urn:microsoft.com/office/officeart/2008/layout/LinedList"/>
    <dgm:cxn modelId="{D9F211F2-B323-4820-974E-883564917D49}" type="presParOf" srcId="{A86AFF19-E275-4231-802A-614265D277FE}" destId="{3B63F883-6346-404C-8F66-EF934371EFEA}" srcOrd="2" destOrd="0" presId="urn:microsoft.com/office/officeart/2008/layout/LinedList"/>
    <dgm:cxn modelId="{E13466CE-B4F7-48FD-A2C1-C8F6B68F791B}" type="presParOf" srcId="{B35EB288-9821-4194-9686-2F4B3C3A48AC}" destId="{AC2788F8-285F-4E39-9813-C1FD755F30C5}" srcOrd="5" destOrd="0" presId="urn:microsoft.com/office/officeart/2008/layout/LinedList"/>
    <dgm:cxn modelId="{0F3A40E6-7FFA-40AF-821C-86FA30C58556}"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9A1FF5-93EE-4988-8D59-C3A2823AEC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2A9CB56-C81D-4289-8947-DB2EB893C697}">
      <dgm:prSet phldrT="[Text]" custT="1"/>
      <dgm:spPr>
        <a:xfrm>
          <a:off x="0" y="0"/>
          <a:ext cx="514041" cy="1037968"/>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Unrestricted GM 3</a:t>
          </a:r>
          <a:r>
            <a:rPr lang="en-US" sz="900" dirty="0">
              <a:solidFill>
                <a:sysClr val="windowText" lastClr="000000">
                  <a:hueOff val="0"/>
                  <a:satOff val="0"/>
                  <a:lumOff val="0"/>
                  <a:alphaOff val="0"/>
                </a:sysClr>
              </a:solidFill>
              <a:latin typeface="Calibri"/>
              <a:ea typeface="+mn-ea"/>
              <a:cs typeface="+mn-cs"/>
            </a:rPr>
            <a:t>	</a:t>
          </a:r>
        </a:p>
      </dgm:t>
    </dgm:pt>
    <dgm:pt modelId="{4C8E7F4D-1C78-49DE-89E7-94299A23F775}" type="parTrans" cxnId="{C35692DB-C6DB-4C23-9569-A574A51B671F}">
      <dgm:prSet/>
      <dgm:spPr/>
      <dgm:t>
        <a:bodyPr/>
        <a:lstStyle/>
        <a:p>
          <a:endParaRPr lang="en-US"/>
        </a:p>
      </dgm:t>
    </dgm:pt>
    <dgm:pt modelId="{C6E8592D-B13A-4270-BC0D-5F7FBF084FEE}" type="sibTrans" cxnId="{C35692DB-C6DB-4C23-9569-A574A51B671F}">
      <dgm:prSet/>
      <dgm:spPr/>
      <dgm:t>
        <a:bodyPr/>
        <a:lstStyle/>
        <a:p>
          <a:endParaRPr lang="en-US"/>
        </a:p>
      </dgm:t>
    </dgm:pt>
    <dgm:pt modelId="{52A86D92-40A6-44D1-9F39-C8021FC95B1D}">
      <dgm:prSet phldrT="[Text]" custT="1"/>
      <dgm:spPr>
        <a:xfrm>
          <a:off x="552594" y="16218"/>
          <a:ext cx="2017611" cy="324364"/>
        </a:xfrm>
        <a:noFill/>
        <a:ln>
          <a:noFill/>
        </a:ln>
        <a:effectLst/>
      </dgm:spPr>
      <dgm:t>
        <a:bodyPr/>
        <a:lstStyle/>
        <a:p>
          <a:r>
            <a:rPr lang="en-US" sz="1200" dirty="0" smtClean="0">
              <a:solidFill>
                <a:sysClr val="windowText" lastClr="000000">
                  <a:hueOff val="0"/>
                  <a:satOff val="0"/>
                  <a:lumOff val="0"/>
                  <a:alphaOff val="0"/>
                </a:sysClr>
              </a:solidFill>
              <a:latin typeface="Calibri"/>
              <a:ea typeface="+mn-ea"/>
              <a:cs typeface="+mn-cs"/>
            </a:rPr>
            <a:t>PI/Faculty  Member 1</a:t>
          </a:r>
          <a:endParaRPr lang="en-US" sz="1200" dirty="0">
            <a:solidFill>
              <a:sysClr val="windowText" lastClr="000000">
                <a:hueOff val="0"/>
                <a:satOff val="0"/>
                <a:lumOff val="0"/>
                <a:alphaOff val="0"/>
              </a:sysClr>
            </a:solidFill>
            <a:latin typeface="Calibri"/>
            <a:ea typeface="+mn-ea"/>
            <a:cs typeface="+mn-cs"/>
          </a:endParaRPr>
        </a:p>
      </dgm:t>
    </dgm:pt>
    <dgm:pt modelId="{A4D87540-D647-4073-816D-3614C8E7C537}" type="parTrans" cxnId="{19FFB0B4-DD25-409C-86B1-C98A7F545572}">
      <dgm:prSet/>
      <dgm:spPr/>
      <dgm:t>
        <a:bodyPr/>
        <a:lstStyle/>
        <a:p>
          <a:endParaRPr lang="en-US"/>
        </a:p>
      </dgm:t>
    </dgm:pt>
    <dgm:pt modelId="{109ACB11-96C3-472B-B27F-A0CEE7F53120}" type="sibTrans" cxnId="{19FFB0B4-DD25-409C-86B1-C98A7F545572}">
      <dgm:prSet/>
      <dgm:spPr/>
      <dgm:t>
        <a:bodyPr/>
        <a:lstStyle/>
        <a:p>
          <a:endParaRPr lang="en-US"/>
        </a:p>
      </dgm:t>
    </dgm:pt>
    <dgm:pt modelId="{C174D881-DD2C-45A4-8D3D-4287E8890C2E}">
      <dgm:prSet phldrT="[Text]" custT="1"/>
      <dgm:spPr>
        <a:xfrm>
          <a:off x="552594" y="356801"/>
          <a:ext cx="2017611" cy="324364"/>
        </a:xfrm>
        <a:noFill/>
        <a:ln>
          <a:noFill/>
        </a:ln>
        <a:effectLst/>
      </dgm:spPr>
      <dgm:t>
        <a:bodyPr/>
        <a:lstStyle/>
        <a:p>
          <a:r>
            <a:rPr lang="en-US" sz="1200" dirty="0">
              <a:solidFill>
                <a:sysClr val="windowText" lastClr="000000">
                  <a:hueOff val="0"/>
                  <a:satOff val="0"/>
                  <a:lumOff val="0"/>
                  <a:alphaOff val="0"/>
                </a:sysClr>
              </a:solidFill>
              <a:latin typeface="Calibri"/>
              <a:ea typeface="+mn-ea"/>
              <a:cs typeface="+mn-cs"/>
            </a:rPr>
            <a:t>PI </a:t>
          </a:r>
          <a:r>
            <a:rPr lang="en-US" sz="1200" dirty="0" smtClean="0">
              <a:solidFill>
                <a:sysClr val="windowText" lastClr="000000">
                  <a:hueOff val="0"/>
                  <a:satOff val="0"/>
                  <a:lumOff val="0"/>
                  <a:alphaOff val="0"/>
                </a:sysClr>
              </a:solidFill>
              <a:latin typeface="Calibri"/>
              <a:ea typeface="+mn-ea"/>
              <a:cs typeface="+mn-cs"/>
            </a:rPr>
            <a:t>/Faculty Member 2</a:t>
          </a:r>
          <a:endParaRPr lang="en-US" sz="1200" dirty="0">
            <a:solidFill>
              <a:sysClr val="windowText" lastClr="000000">
                <a:hueOff val="0"/>
                <a:satOff val="0"/>
                <a:lumOff val="0"/>
                <a:alphaOff val="0"/>
              </a:sysClr>
            </a:solidFill>
            <a:latin typeface="Calibri"/>
            <a:ea typeface="+mn-ea"/>
            <a:cs typeface="+mn-cs"/>
          </a:endParaRPr>
        </a:p>
      </dgm:t>
    </dgm:pt>
    <dgm:pt modelId="{ABFA8DC7-4658-4F9B-A122-9DE5AF591FA5}" type="parTrans" cxnId="{E7C9EA2D-7959-4B28-B4EF-570CBC292D08}">
      <dgm:prSet/>
      <dgm:spPr/>
      <dgm:t>
        <a:bodyPr/>
        <a:lstStyle/>
        <a:p>
          <a:endParaRPr lang="en-US"/>
        </a:p>
      </dgm:t>
    </dgm:pt>
    <dgm:pt modelId="{78845851-A59C-49B6-805E-E068EE0AF8A9}" type="sibTrans" cxnId="{E7C9EA2D-7959-4B28-B4EF-570CBC292D08}">
      <dgm:prSet/>
      <dgm:spPr/>
      <dgm:t>
        <a:bodyPr/>
        <a:lstStyle/>
        <a:p>
          <a:endParaRPr lang="en-US"/>
        </a:p>
      </dgm:t>
    </dgm:pt>
    <dgm:pt modelId="{5E2C5BBE-7E39-4F5E-86E2-90355395DC44}" type="pres">
      <dgm:prSet presAssocID="{B69A1FF5-93EE-4988-8D59-C3A2823AECE9}" presName="vert0" presStyleCnt="0">
        <dgm:presLayoutVars>
          <dgm:dir/>
          <dgm:animOne val="branch"/>
          <dgm:animLvl val="lvl"/>
        </dgm:presLayoutVars>
      </dgm:prSet>
      <dgm:spPr/>
      <dgm:t>
        <a:bodyPr/>
        <a:lstStyle/>
        <a:p>
          <a:endParaRPr lang="en-US"/>
        </a:p>
      </dgm:t>
    </dgm:pt>
    <dgm:pt modelId="{9CF8B18C-4850-41AB-BA51-550BC19BAC70}" type="pres">
      <dgm:prSet presAssocID="{92A9CB56-C81D-4289-8947-DB2EB893C697}" presName="thickLine" presStyleLbl="alignNode1" presStyleIdx="0" presStyleCnt="1"/>
      <dgm:spPr>
        <a:xfrm>
          <a:off x="0" y="0"/>
          <a:ext cx="2570206"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31CEBDC4-3929-4B3C-ACFA-EC66BC98537A}" type="pres">
      <dgm:prSet presAssocID="{92A9CB56-C81D-4289-8947-DB2EB893C697}" presName="horz1" presStyleCnt="0"/>
      <dgm:spPr/>
    </dgm:pt>
    <dgm:pt modelId="{6567B6BB-9A6D-4B95-95F8-CE35F39189FB}" type="pres">
      <dgm:prSet presAssocID="{92A9CB56-C81D-4289-8947-DB2EB893C697}" presName="tx1" presStyleLbl="revTx" presStyleIdx="0" presStyleCnt="3" custScaleX="118182"/>
      <dgm:spPr>
        <a:prstGeom prst="rect">
          <a:avLst/>
        </a:prstGeom>
      </dgm:spPr>
      <dgm:t>
        <a:bodyPr/>
        <a:lstStyle/>
        <a:p>
          <a:endParaRPr lang="en-US"/>
        </a:p>
      </dgm:t>
    </dgm:pt>
    <dgm:pt modelId="{B35EB288-9821-4194-9686-2F4B3C3A48AC}" type="pres">
      <dgm:prSet presAssocID="{92A9CB56-C81D-4289-8947-DB2EB893C697}" presName="vert1" presStyleCnt="0"/>
      <dgm:spPr/>
    </dgm:pt>
    <dgm:pt modelId="{2FEA5891-C21B-4587-ADEE-4F18ED464123}" type="pres">
      <dgm:prSet presAssocID="{52A86D92-40A6-44D1-9F39-C8021FC95B1D}" presName="vertSpace2a" presStyleCnt="0"/>
      <dgm:spPr/>
    </dgm:pt>
    <dgm:pt modelId="{4B0F10CB-AB98-4FDD-B881-1F5710401920}" type="pres">
      <dgm:prSet presAssocID="{52A86D92-40A6-44D1-9F39-C8021FC95B1D}" presName="horz2" presStyleCnt="0"/>
      <dgm:spPr/>
    </dgm:pt>
    <dgm:pt modelId="{DEDF325F-5891-41A9-A4DF-993FFC3564A7}" type="pres">
      <dgm:prSet presAssocID="{52A86D92-40A6-44D1-9F39-C8021FC95B1D}" presName="horzSpace2" presStyleCnt="0"/>
      <dgm:spPr/>
    </dgm:pt>
    <dgm:pt modelId="{A4B963D8-03D4-4C09-9CAA-36DF63BF2B0C}" type="pres">
      <dgm:prSet presAssocID="{52A86D92-40A6-44D1-9F39-C8021FC95B1D}" presName="tx2" presStyleLbl="revTx" presStyleIdx="1" presStyleCnt="3"/>
      <dgm:spPr>
        <a:prstGeom prst="rect">
          <a:avLst/>
        </a:prstGeom>
      </dgm:spPr>
      <dgm:t>
        <a:bodyPr/>
        <a:lstStyle/>
        <a:p>
          <a:endParaRPr lang="en-US"/>
        </a:p>
      </dgm:t>
    </dgm:pt>
    <dgm:pt modelId="{4626A7CB-E2BD-4968-BB31-B45659A21E45}" type="pres">
      <dgm:prSet presAssocID="{52A86D92-40A6-44D1-9F39-C8021FC95B1D}" presName="vert2" presStyleCnt="0"/>
      <dgm:spPr/>
    </dgm:pt>
    <dgm:pt modelId="{7A21EE1A-83A4-48C4-AA3D-06B677C17D1F}" type="pres">
      <dgm:prSet presAssocID="{52A86D92-40A6-44D1-9F39-C8021FC95B1D}" presName="thinLine2b" presStyleLbl="callout" presStyleIdx="0" presStyleCnt="2"/>
      <dgm:spPr>
        <a:xfrm>
          <a:off x="514041" y="340583"/>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606C873-331E-4ACD-8066-F2E98134C8B0}" type="pres">
      <dgm:prSet presAssocID="{52A86D92-40A6-44D1-9F39-C8021FC95B1D}" presName="vertSpace2b" presStyleCnt="0"/>
      <dgm:spPr/>
    </dgm:pt>
    <dgm:pt modelId="{A86AFF19-E275-4231-802A-614265D277FE}" type="pres">
      <dgm:prSet presAssocID="{C174D881-DD2C-45A4-8D3D-4287E8890C2E}" presName="horz2" presStyleCnt="0"/>
      <dgm:spPr/>
    </dgm:pt>
    <dgm:pt modelId="{BE941225-7819-4F60-8EC2-CE61E2DA926C}" type="pres">
      <dgm:prSet presAssocID="{C174D881-DD2C-45A4-8D3D-4287E8890C2E}" presName="horzSpace2" presStyleCnt="0"/>
      <dgm:spPr/>
    </dgm:pt>
    <dgm:pt modelId="{AD8563B6-0A36-45FA-A84E-E4A84959F7CC}" type="pres">
      <dgm:prSet presAssocID="{C174D881-DD2C-45A4-8D3D-4287E8890C2E}" presName="tx2" presStyleLbl="revTx" presStyleIdx="2" presStyleCnt="3" custLinFactNeighborX="0" custLinFactNeighborY="-2437"/>
      <dgm:spPr>
        <a:prstGeom prst="rect">
          <a:avLst/>
        </a:prstGeom>
      </dgm:spPr>
      <dgm:t>
        <a:bodyPr/>
        <a:lstStyle/>
        <a:p>
          <a:endParaRPr lang="en-US"/>
        </a:p>
      </dgm:t>
    </dgm:pt>
    <dgm:pt modelId="{3B63F883-6346-404C-8F66-EF934371EFEA}" type="pres">
      <dgm:prSet presAssocID="{C174D881-DD2C-45A4-8D3D-4287E8890C2E}" presName="vert2" presStyleCnt="0"/>
      <dgm:spPr/>
    </dgm:pt>
    <dgm:pt modelId="{AC2788F8-285F-4E39-9813-C1FD755F30C5}" type="pres">
      <dgm:prSet presAssocID="{C174D881-DD2C-45A4-8D3D-4287E8890C2E}" presName="thinLine2b" presStyleLbl="callout" presStyleIdx="1" presStyleCnt="2"/>
      <dgm:spPr>
        <a:xfrm>
          <a:off x="514041" y="681166"/>
          <a:ext cx="205616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t>
        <a:bodyPr/>
        <a:lstStyle/>
        <a:p>
          <a:endParaRPr lang="en-US"/>
        </a:p>
      </dgm:t>
    </dgm:pt>
    <dgm:pt modelId="{5B985EC7-BE8E-4B1F-9191-04B301F70209}" type="pres">
      <dgm:prSet presAssocID="{C174D881-DD2C-45A4-8D3D-4287E8890C2E}" presName="vertSpace2b" presStyleCnt="0"/>
      <dgm:spPr/>
    </dgm:pt>
  </dgm:ptLst>
  <dgm:cxnLst>
    <dgm:cxn modelId="{19FFB0B4-DD25-409C-86B1-C98A7F545572}" srcId="{92A9CB56-C81D-4289-8947-DB2EB893C697}" destId="{52A86D92-40A6-44D1-9F39-C8021FC95B1D}" srcOrd="0" destOrd="0" parTransId="{A4D87540-D647-4073-816D-3614C8E7C537}" sibTransId="{109ACB11-96C3-472B-B27F-A0CEE7F53120}"/>
    <dgm:cxn modelId="{E7C9EA2D-7959-4B28-B4EF-570CBC292D08}" srcId="{92A9CB56-C81D-4289-8947-DB2EB893C697}" destId="{C174D881-DD2C-45A4-8D3D-4287E8890C2E}" srcOrd="1" destOrd="0" parTransId="{ABFA8DC7-4658-4F9B-A122-9DE5AF591FA5}" sibTransId="{78845851-A59C-49B6-805E-E068EE0AF8A9}"/>
    <dgm:cxn modelId="{6BC65B97-4467-4187-AA97-291C376D6527}" type="presOf" srcId="{92A9CB56-C81D-4289-8947-DB2EB893C697}" destId="{6567B6BB-9A6D-4B95-95F8-CE35F39189FB}" srcOrd="0" destOrd="0" presId="urn:microsoft.com/office/officeart/2008/layout/LinedList"/>
    <dgm:cxn modelId="{0020CCA2-8164-4DF9-B25B-5F401DDBCAA5}" type="presOf" srcId="{B69A1FF5-93EE-4988-8D59-C3A2823AECE9}" destId="{5E2C5BBE-7E39-4F5E-86E2-90355395DC44}" srcOrd="0" destOrd="0" presId="urn:microsoft.com/office/officeart/2008/layout/LinedList"/>
    <dgm:cxn modelId="{C35692DB-C6DB-4C23-9569-A574A51B671F}" srcId="{B69A1FF5-93EE-4988-8D59-C3A2823AECE9}" destId="{92A9CB56-C81D-4289-8947-DB2EB893C697}" srcOrd="0" destOrd="0" parTransId="{4C8E7F4D-1C78-49DE-89E7-94299A23F775}" sibTransId="{C6E8592D-B13A-4270-BC0D-5F7FBF084FEE}"/>
    <dgm:cxn modelId="{F4F42097-8099-40CF-B13D-B7E9F61D7772}" type="presOf" srcId="{C174D881-DD2C-45A4-8D3D-4287E8890C2E}" destId="{AD8563B6-0A36-45FA-A84E-E4A84959F7CC}" srcOrd="0" destOrd="0" presId="urn:microsoft.com/office/officeart/2008/layout/LinedList"/>
    <dgm:cxn modelId="{67CC784D-8A61-4075-909C-499F76F9A8D2}" type="presOf" srcId="{52A86D92-40A6-44D1-9F39-C8021FC95B1D}" destId="{A4B963D8-03D4-4C09-9CAA-36DF63BF2B0C}" srcOrd="0" destOrd="0" presId="urn:microsoft.com/office/officeart/2008/layout/LinedList"/>
    <dgm:cxn modelId="{13F52CD8-F15B-4B2A-9CDC-94C2CF7E29D9}" type="presParOf" srcId="{5E2C5BBE-7E39-4F5E-86E2-90355395DC44}" destId="{9CF8B18C-4850-41AB-BA51-550BC19BAC70}" srcOrd="0" destOrd="0" presId="urn:microsoft.com/office/officeart/2008/layout/LinedList"/>
    <dgm:cxn modelId="{80FF102F-8FEB-45A8-9610-5078147C366F}" type="presParOf" srcId="{5E2C5BBE-7E39-4F5E-86E2-90355395DC44}" destId="{31CEBDC4-3929-4B3C-ACFA-EC66BC98537A}" srcOrd="1" destOrd="0" presId="urn:microsoft.com/office/officeart/2008/layout/LinedList"/>
    <dgm:cxn modelId="{B9567B19-29D8-492A-89CF-DD4E4D58D6DC}" type="presParOf" srcId="{31CEBDC4-3929-4B3C-ACFA-EC66BC98537A}" destId="{6567B6BB-9A6D-4B95-95F8-CE35F39189FB}" srcOrd="0" destOrd="0" presId="urn:microsoft.com/office/officeart/2008/layout/LinedList"/>
    <dgm:cxn modelId="{B409E0C2-D906-4C9A-B004-687559506801}" type="presParOf" srcId="{31CEBDC4-3929-4B3C-ACFA-EC66BC98537A}" destId="{B35EB288-9821-4194-9686-2F4B3C3A48AC}" srcOrd="1" destOrd="0" presId="urn:microsoft.com/office/officeart/2008/layout/LinedList"/>
    <dgm:cxn modelId="{D90FBA6B-4B89-4CA0-A7C9-F4C838898F2F}" type="presParOf" srcId="{B35EB288-9821-4194-9686-2F4B3C3A48AC}" destId="{2FEA5891-C21B-4587-ADEE-4F18ED464123}" srcOrd="0" destOrd="0" presId="urn:microsoft.com/office/officeart/2008/layout/LinedList"/>
    <dgm:cxn modelId="{7B8AAA49-5703-4412-A2BE-48F2348FDAD0}" type="presParOf" srcId="{B35EB288-9821-4194-9686-2F4B3C3A48AC}" destId="{4B0F10CB-AB98-4FDD-B881-1F5710401920}" srcOrd="1" destOrd="0" presId="urn:microsoft.com/office/officeart/2008/layout/LinedList"/>
    <dgm:cxn modelId="{A6D0CD83-8D02-42B2-AD7C-D401FF2AB430}" type="presParOf" srcId="{4B0F10CB-AB98-4FDD-B881-1F5710401920}" destId="{DEDF325F-5891-41A9-A4DF-993FFC3564A7}" srcOrd="0" destOrd="0" presId="urn:microsoft.com/office/officeart/2008/layout/LinedList"/>
    <dgm:cxn modelId="{3D25D7C5-496F-49DB-8C29-A880F97442D9}" type="presParOf" srcId="{4B0F10CB-AB98-4FDD-B881-1F5710401920}" destId="{A4B963D8-03D4-4C09-9CAA-36DF63BF2B0C}" srcOrd="1" destOrd="0" presId="urn:microsoft.com/office/officeart/2008/layout/LinedList"/>
    <dgm:cxn modelId="{53801534-3174-42AF-9FE7-B963E0C9FF35}" type="presParOf" srcId="{4B0F10CB-AB98-4FDD-B881-1F5710401920}" destId="{4626A7CB-E2BD-4968-BB31-B45659A21E45}" srcOrd="2" destOrd="0" presId="urn:microsoft.com/office/officeart/2008/layout/LinedList"/>
    <dgm:cxn modelId="{05597B47-5FC4-4A89-8F39-E8F7F6F4AC03}" type="presParOf" srcId="{B35EB288-9821-4194-9686-2F4B3C3A48AC}" destId="{7A21EE1A-83A4-48C4-AA3D-06B677C17D1F}" srcOrd="2" destOrd="0" presId="urn:microsoft.com/office/officeart/2008/layout/LinedList"/>
    <dgm:cxn modelId="{CE1A2249-A0AB-4642-B457-0DB31B669E8F}" type="presParOf" srcId="{B35EB288-9821-4194-9686-2F4B3C3A48AC}" destId="{5606C873-331E-4ACD-8066-F2E98134C8B0}" srcOrd="3" destOrd="0" presId="urn:microsoft.com/office/officeart/2008/layout/LinedList"/>
    <dgm:cxn modelId="{F6D45819-5781-4252-89FE-3141332C4F6C}" type="presParOf" srcId="{B35EB288-9821-4194-9686-2F4B3C3A48AC}" destId="{A86AFF19-E275-4231-802A-614265D277FE}" srcOrd="4" destOrd="0" presId="urn:microsoft.com/office/officeart/2008/layout/LinedList"/>
    <dgm:cxn modelId="{4316D2EC-1070-4DC3-A6F5-42311780A29E}" type="presParOf" srcId="{A86AFF19-E275-4231-802A-614265D277FE}" destId="{BE941225-7819-4F60-8EC2-CE61E2DA926C}" srcOrd="0" destOrd="0" presId="urn:microsoft.com/office/officeart/2008/layout/LinedList"/>
    <dgm:cxn modelId="{0995259A-6A82-4B67-9F7F-25A19C183D4D}" type="presParOf" srcId="{A86AFF19-E275-4231-802A-614265D277FE}" destId="{AD8563B6-0A36-45FA-A84E-E4A84959F7CC}" srcOrd="1" destOrd="0" presId="urn:microsoft.com/office/officeart/2008/layout/LinedList"/>
    <dgm:cxn modelId="{D9EB9232-EE97-4E31-ACE1-5E1C10D3F4E0}" type="presParOf" srcId="{A86AFF19-E275-4231-802A-614265D277FE}" destId="{3B63F883-6346-404C-8F66-EF934371EFEA}" srcOrd="2" destOrd="0" presId="urn:microsoft.com/office/officeart/2008/layout/LinedList"/>
    <dgm:cxn modelId="{124844AD-5E25-42E9-AE5D-03A9CB42A81F}" type="presParOf" srcId="{B35EB288-9821-4194-9686-2F4B3C3A48AC}" destId="{AC2788F8-285F-4E39-9813-C1FD755F30C5}" srcOrd="5" destOrd="0" presId="urn:microsoft.com/office/officeart/2008/layout/LinedList"/>
    <dgm:cxn modelId="{6B70CDF4-C24F-4E88-B46B-1987F161F832}" type="presParOf" srcId="{B35EB288-9821-4194-9686-2F4B3C3A48AC}" destId="{5B985EC7-BE8E-4B1F-9191-04B301F70209}" srcOrd="6" destOrd="0" presId="urn:microsoft.com/office/officeart/2008/layout/LinedList"/>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85727-4A4A-4C64-AEB6-7B451C08701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1724412-ACBC-4235-9BA0-434C97141BB0}">
      <dgm:prSet phldrT="[Text]"/>
      <dgm:spPr/>
      <dgm:t>
        <a:bodyPr/>
        <a:lstStyle/>
        <a:p>
          <a:r>
            <a:rPr lang="en-US" dirty="0"/>
            <a:t>NIH Grant 101</a:t>
          </a:r>
        </a:p>
        <a:p>
          <a:r>
            <a:rPr lang="en-US" dirty="0"/>
            <a:t>Awarded to Professor Gonzalez, </a:t>
          </a:r>
          <a:r>
            <a:rPr lang="en-US" dirty="0" smtClean="0"/>
            <a:t>Epidemiology</a:t>
          </a:r>
          <a:endParaRPr lang="en-US" dirty="0"/>
        </a:p>
      </dgm:t>
    </dgm:pt>
    <dgm:pt modelId="{2F5230EC-0137-4E06-837C-2D0F12DA18FB}" type="parTrans" cxnId="{FF119687-1C6C-49DB-BC74-624B15FDA93B}">
      <dgm:prSet/>
      <dgm:spPr/>
      <dgm:t>
        <a:bodyPr/>
        <a:lstStyle/>
        <a:p>
          <a:endParaRPr lang="en-US"/>
        </a:p>
      </dgm:t>
    </dgm:pt>
    <dgm:pt modelId="{D5DEC830-8784-48BC-9140-3CDD73F59481}" type="sibTrans" cxnId="{FF119687-1C6C-49DB-BC74-624B15FDA93B}">
      <dgm:prSet/>
      <dgm:spPr/>
      <dgm:t>
        <a:bodyPr/>
        <a:lstStyle/>
        <a:p>
          <a:endParaRPr lang="en-US"/>
        </a:p>
      </dgm:t>
    </dgm:pt>
    <dgm:pt modelId="{9D89EDDE-E074-4417-94AA-2E341C80E284}">
      <dgm:prSet phldrT="[Text]"/>
      <dgm:spPr/>
      <dgm:t>
        <a:bodyPr/>
        <a:lstStyle/>
        <a:p>
          <a:r>
            <a:rPr lang="en-US"/>
            <a:t>123456-123456-0000</a:t>
          </a:r>
        </a:p>
      </dgm:t>
    </dgm:pt>
    <dgm:pt modelId="{F6826780-9A60-450C-AB32-486AD305156C}" type="parTrans" cxnId="{0BC2A6F5-C70C-4996-AE05-4525CB77CB53}">
      <dgm:prSet/>
      <dgm:spPr/>
      <dgm:t>
        <a:bodyPr/>
        <a:lstStyle/>
        <a:p>
          <a:endParaRPr lang="en-US"/>
        </a:p>
      </dgm:t>
    </dgm:pt>
    <dgm:pt modelId="{932C4203-52AD-4235-AD42-5D226A3A3C7F}" type="sibTrans" cxnId="{0BC2A6F5-C70C-4996-AE05-4525CB77CB53}">
      <dgm:prSet/>
      <dgm:spPr/>
      <dgm:t>
        <a:bodyPr/>
        <a:lstStyle/>
        <a:p>
          <a:endParaRPr lang="en-US"/>
        </a:p>
      </dgm:t>
    </dgm:pt>
    <dgm:pt modelId="{A8819A23-A120-4334-8F51-19BBA57AABF9}">
      <dgm:prSet phldrT="[Text]"/>
      <dgm:spPr/>
      <dgm:t>
        <a:bodyPr/>
        <a:lstStyle/>
        <a:p>
          <a:r>
            <a:rPr lang="en-US" dirty="0" smtClean="0">
              <a:solidFill>
                <a:schemeClr val="bg1"/>
              </a:solidFill>
            </a:rPr>
            <a:t>Accounts owned </a:t>
          </a:r>
          <a:r>
            <a:rPr lang="en-US" dirty="0">
              <a:solidFill>
                <a:schemeClr val="bg1"/>
              </a:solidFill>
            </a:rPr>
            <a:t>by </a:t>
          </a:r>
          <a:r>
            <a:rPr lang="en-US" dirty="0" smtClean="0">
              <a:solidFill>
                <a:schemeClr val="bg1"/>
              </a:solidFill>
            </a:rPr>
            <a:t>Epidemiology</a:t>
          </a:r>
          <a:endParaRPr lang="en-US" dirty="0">
            <a:solidFill>
              <a:schemeClr val="bg1"/>
            </a:solidFill>
          </a:endParaRPr>
        </a:p>
      </dgm:t>
    </dgm:pt>
    <dgm:pt modelId="{3497815A-EC89-453F-B008-7B888B32A53B}" type="parTrans" cxnId="{4066DA17-592E-4FEA-8508-D205112D9BF8}">
      <dgm:prSet/>
      <dgm:spPr/>
      <dgm:t>
        <a:bodyPr/>
        <a:lstStyle/>
        <a:p>
          <a:endParaRPr lang="en-US"/>
        </a:p>
      </dgm:t>
    </dgm:pt>
    <dgm:pt modelId="{9709936B-C8CC-4387-8DDF-B29CD11F4205}" type="sibTrans" cxnId="{4066DA17-592E-4FEA-8508-D205112D9BF8}">
      <dgm:prSet/>
      <dgm:spPr/>
      <dgm:t>
        <a:bodyPr/>
        <a:lstStyle/>
        <a:p>
          <a:endParaRPr lang="en-US"/>
        </a:p>
      </dgm:t>
    </dgm:pt>
    <dgm:pt modelId="{F697EEB6-A4F8-4FC9-8157-8848A78A0CB0}">
      <dgm:prSet phldrT="[Text]"/>
      <dgm:spPr>
        <a:solidFill>
          <a:schemeClr val="accent6">
            <a:lumMod val="60000"/>
            <a:lumOff val="40000"/>
          </a:schemeClr>
        </a:solidFill>
      </dgm:spPr>
      <dgm:t>
        <a:bodyPr/>
        <a:lstStyle/>
        <a:p>
          <a:r>
            <a:rPr lang="en-US"/>
            <a:t>123456-123456-0002</a:t>
          </a:r>
        </a:p>
      </dgm:t>
    </dgm:pt>
    <dgm:pt modelId="{74AD968D-50D6-4DFA-B535-F5B33B85ABA1}" type="parTrans" cxnId="{550C7C89-4480-453F-81CF-A929F6BC020D}">
      <dgm:prSet/>
      <dgm:spPr/>
      <dgm:t>
        <a:bodyPr/>
        <a:lstStyle/>
        <a:p>
          <a:endParaRPr lang="en-US"/>
        </a:p>
      </dgm:t>
    </dgm:pt>
    <dgm:pt modelId="{816C9384-4268-466E-86C8-F22108F57CCE}" type="sibTrans" cxnId="{550C7C89-4480-453F-81CF-A929F6BC020D}">
      <dgm:prSet/>
      <dgm:spPr/>
      <dgm:t>
        <a:bodyPr/>
        <a:lstStyle/>
        <a:p>
          <a:endParaRPr lang="en-US"/>
        </a:p>
      </dgm:t>
    </dgm:pt>
    <dgm:pt modelId="{D4A100FB-E926-43C7-A17D-C06B40F59351}">
      <dgm:prSet phldrT="[Text]"/>
      <dgm:spPr>
        <a:solidFill>
          <a:schemeClr val="accent6">
            <a:lumMod val="60000"/>
            <a:lumOff val="40000"/>
          </a:schemeClr>
        </a:solidFill>
      </dgm:spPr>
      <dgm:t>
        <a:bodyPr/>
        <a:lstStyle/>
        <a:p>
          <a:r>
            <a:rPr lang="en-US" dirty="0" smtClean="0">
              <a:solidFill>
                <a:schemeClr val="bg1"/>
              </a:solidFill>
            </a:rPr>
            <a:t>Accounts owned </a:t>
          </a:r>
          <a:r>
            <a:rPr lang="en-US" dirty="0">
              <a:solidFill>
                <a:schemeClr val="bg1"/>
              </a:solidFill>
            </a:rPr>
            <a:t>by </a:t>
          </a:r>
          <a:r>
            <a:rPr lang="en-US" dirty="0" smtClean="0">
              <a:solidFill>
                <a:schemeClr val="bg1"/>
              </a:solidFill>
            </a:rPr>
            <a:t>Nutrition</a:t>
          </a:r>
          <a:endParaRPr lang="en-US" dirty="0">
            <a:solidFill>
              <a:schemeClr val="bg1"/>
            </a:solidFill>
          </a:endParaRPr>
        </a:p>
      </dgm:t>
    </dgm:pt>
    <dgm:pt modelId="{ABADF89E-2038-4CC8-92A2-4FC919843C01}" type="parTrans" cxnId="{F3469264-5F47-4568-8DFB-6AFA5FED1D67}">
      <dgm:prSet/>
      <dgm:spPr/>
      <dgm:t>
        <a:bodyPr/>
        <a:lstStyle/>
        <a:p>
          <a:endParaRPr lang="en-US"/>
        </a:p>
      </dgm:t>
    </dgm:pt>
    <dgm:pt modelId="{CB970B7D-9D09-4437-9372-E893BB2456DF}" type="sibTrans" cxnId="{F3469264-5F47-4568-8DFB-6AFA5FED1D67}">
      <dgm:prSet/>
      <dgm:spPr/>
      <dgm:t>
        <a:bodyPr/>
        <a:lstStyle/>
        <a:p>
          <a:endParaRPr lang="en-US"/>
        </a:p>
      </dgm:t>
    </dgm:pt>
    <dgm:pt modelId="{7A08B50A-50F2-49EB-81E9-98D8D6506184}">
      <dgm:prSet/>
      <dgm:spPr/>
      <dgm:t>
        <a:bodyPr/>
        <a:lstStyle/>
        <a:p>
          <a:r>
            <a:rPr lang="en-US"/>
            <a:t>123456-123456-0001</a:t>
          </a:r>
        </a:p>
      </dgm:t>
    </dgm:pt>
    <dgm:pt modelId="{026CB401-C021-4B98-BA0A-95C083F9EA70}" type="parTrans" cxnId="{52F3A299-CF5A-4E6C-A86E-3829EB784E28}">
      <dgm:prSet/>
      <dgm:spPr/>
      <dgm:t>
        <a:bodyPr/>
        <a:lstStyle/>
        <a:p>
          <a:endParaRPr lang="en-US"/>
        </a:p>
      </dgm:t>
    </dgm:pt>
    <dgm:pt modelId="{77E7B48C-8613-4611-82CB-575F56A31879}" type="sibTrans" cxnId="{52F3A299-CF5A-4E6C-A86E-3829EB784E28}">
      <dgm:prSet/>
      <dgm:spPr/>
      <dgm:t>
        <a:bodyPr/>
        <a:lstStyle/>
        <a:p>
          <a:endParaRPr lang="en-US"/>
        </a:p>
      </dgm:t>
    </dgm:pt>
    <dgm:pt modelId="{BD56A0BD-3721-448B-B499-EB45B2B53B20}" type="pres">
      <dgm:prSet presAssocID="{A4085727-4A4A-4C64-AEB6-7B451C087011}" presName="diagram" presStyleCnt="0">
        <dgm:presLayoutVars>
          <dgm:chPref val="1"/>
          <dgm:dir/>
          <dgm:animOne val="branch"/>
          <dgm:animLvl val="lvl"/>
          <dgm:resizeHandles val="exact"/>
        </dgm:presLayoutVars>
      </dgm:prSet>
      <dgm:spPr/>
      <dgm:t>
        <a:bodyPr/>
        <a:lstStyle/>
        <a:p>
          <a:endParaRPr lang="en-US"/>
        </a:p>
      </dgm:t>
    </dgm:pt>
    <dgm:pt modelId="{F347F483-6F76-49E5-A190-F4E18756001C}" type="pres">
      <dgm:prSet presAssocID="{51724412-ACBC-4235-9BA0-434C97141BB0}" presName="root1" presStyleCnt="0"/>
      <dgm:spPr/>
    </dgm:pt>
    <dgm:pt modelId="{A14C922A-25E8-4938-B000-3F01C47F911A}" type="pres">
      <dgm:prSet presAssocID="{51724412-ACBC-4235-9BA0-434C97141BB0}" presName="LevelOneTextNode" presStyleLbl="node0" presStyleIdx="0" presStyleCnt="1">
        <dgm:presLayoutVars>
          <dgm:chPref val="3"/>
        </dgm:presLayoutVars>
      </dgm:prSet>
      <dgm:spPr/>
      <dgm:t>
        <a:bodyPr/>
        <a:lstStyle/>
        <a:p>
          <a:endParaRPr lang="en-US"/>
        </a:p>
      </dgm:t>
    </dgm:pt>
    <dgm:pt modelId="{71F51687-8C6D-465A-86E8-DC2CD074F16A}" type="pres">
      <dgm:prSet presAssocID="{51724412-ACBC-4235-9BA0-434C97141BB0}" presName="level2hierChild" presStyleCnt="0"/>
      <dgm:spPr/>
    </dgm:pt>
    <dgm:pt modelId="{B3CB2112-C70E-4295-9C67-A7173D92714C}" type="pres">
      <dgm:prSet presAssocID="{F6826780-9A60-450C-AB32-486AD305156C}" presName="conn2-1" presStyleLbl="parChTrans1D2" presStyleIdx="0" presStyleCnt="3"/>
      <dgm:spPr/>
      <dgm:t>
        <a:bodyPr/>
        <a:lstStyle/>
        <a:p>
          <a:endParaRPr lang="en-US"/>
        </a:p>
      </dgm:t>
    </dgm:pt>
    <dgm:pt modelId="{E25D14D0-81BD-47F2-9577-1C62FC2AE801}" type="pres">
      <dgm:prSet presAssocID="{F6826780-9A60-450C-AB32-486AD305156C}" presName="connTx" presStyleLbl="parChTrans1D2" presStyleIdx="0" presStyleCnt="3"/>
      <dgm:spPr/>
      <dgm:t>
        <a:bodyPr/>
        <a:lstStyle/>
        <a:p>
          <a:endParaRPr lang="en-US"/>
        </a:p>
      </dgm:t>
    </dgm:pt>
    <dgm:pt modelId="{65034A40-A615-474C-9AF6-1DFD57A99FDB}" type="pres">
      <dgm:prSet presAssocID="{9D89EDDE-E074-4417-94AA-2E341C80E284}" presName="root2" presStyleCnt="0"/>
      <dgm:spPr/>
    </dgm:pt>
    <dgm:pt modelId="{BD1F33A7-3B3D-451C-ADC9-02FEF9A95B5F}" type="pres">
      <dgm:prSet presAssocID="{9D89EDDE-E074-4417-94AA-2E341C80E284}" presName="LevelTwoTextNode" presStyleLbl="node2" presStyleIdx="0" presStyleCnt="3">
        <dgm:presLayoutVars>
          <dgm:chPref val="3"/>
        </dgm:presLayoutVars>
      </dgm:prSet>
      <dgm:spPr/>
      <dgm:t>
        <a:bodyPr/>
        <a:lstStyle/>
        <a:p>
          <a:endParaRPr lang="en-US"/>
        </a:p>
      </dgm:t>
    </dgm:pt>
    <dgm:pt modelId="{D9D95A52-F696-41ED-ADFD-42268FFB4904}" type="pres">
      <dgm:prSet presAssocID="{9D89EDDE-E074-4417-94AA-2E341C80E284}" presName="level3hierChild" presStyleCnt="0"/>
      <dgm:spPr/>
    </dgm:pt>
    <dgm:pt modelId="{5D32E2CF-850B-410E-B27A-4603761F833E}" type="pres">
      <dgm:prSet presAssocID="{3497815A-EC89-453F-B008-7B888B32A53B}" presName="conn2-1" presStyleLbl="parChTrans1D3" presStyleIdx="0" presStyleCnt="2"/>
      <dgm:spPr/>
      <dgm:t>
        <a:bodyPr/>
        <a:lstStyle/>
        <a:p>
          <a:endParaRPr lang="en-US"/>
        </a:p>
      </dgm:t>
    </dgm:pt>
    <dgm:pt modelId="{2351744B-3110-484E-87D9-E2643059866C}" type="pres">
      <dgm:prSet presAssocID="{3497815A-EC89-453F-B008-7B888B32A53B}" presName="connTx" presStyleLbl="parChTrans1D3" presStyleIdx="0" presStyleCnt="2"/>
      <dgm:spPr/>
      <dgm:t>
        <a:bodyPr/>
        <a:lstStyle/>
        <a:p>
          <a:endParaRPr lang="en-US"/>
        </a:p>
      </dgm:t>
    </dgm:pt>
    <dgm:pt modelId="{1CC54403-CE09-4305-9B73-AABB7A71D97F}" type="pres">
      <dgm:prSet presAssocID="{A8819A23-A120-4334-8F51-19BBA57AABF9}" presName="root2" presStyleCnt="0"/>
      <dgm:spPr/>
    </dgm:pt>
    <dgm:pt modelId="{C891C171-651E-4F10-AEEB-380C3F66683C}" type="pres">
      <dgm:prSet presAssocID="{A8819A23-A120-4334-8F51-19BBA57AABF9}" presName="LevelTwoTextNode" presStyleLbl="node3" presStyleIdx="0" presStyleCnt="2" custLinFactNeighborX="-4952" custLinFactNeighborY="67614">
        <dgm:presLayoutVars>
          <dgm:chPref val="3"/>
        </dgm:presLayoutVars>
      </dgm:prSet>
      <dgm:spPr/>
      <dgm:t>
        <a:bodyPr/>
        <a:lstStyle/>
        <a:p>
          <a:endParaRPr lang="en-US"/>
        </a:p>
      </dgm:t>
    </dgm:pt>
    <dgm:pt modelId="{584711AE-A2FF-4A40-B054-2FFD7ABC7B98}" type="pres">
      <dgm:prSet presAssocID="{A8819A23-A120-4334-8F51-19BBA57AABF9}" presName="level3hierChild" presStyleCnt="0"/>
      <dgm:spPr/>
    </dgm:pt>
    <dgm:pt modelId="{F3FBEEC3-E9CD-4B33-8437-229CEF7B7661}" type="pres">
      <dgm:prSet presAssocID="{74AD968D-50D6-4DFA-B535-F5B33B85ABA1}" presName="conn2-1" presStyleLbl="parChTrans1D2" presStyleIdx="1" presStyleCnt="3"/>
      <dgm:spPr/>
      <dgm:t>
        <a:bodyPr/>
        <a:lstStyle/>
        <a:p>
          <a:endParaRPr lang="en-US"/>
        </a:p>
      </dgm:t>
    </dgm:pt>
    <dgm:pt modelId="{3382F646-7B23-4112-9858-306B98449DD9}" type="pres">
      <dgm:prSet presAssocID="{74AD968D-50D6-4DFA-B535-F5B33B85ABA1}" presName="connTx" presStyleLbl="parChTrans1D2" presStyleIdx="1" presStyleCnt="3"/>
      <dgm:spPr/>
      <dgm:t>
        <a:bodyPr/>
        <a:lstStyle/>
        <a:p>
          <a:endParaRPr lang="en-US"/>
        </a:p>
      </dgm:t>
    </dgm:pt>
    <dgm:pt modelId="{BFB07D90-15AD-4CA1-9598-E8A3AECDB83E}" type="pres">
      <dgm:prSet presAssocID="{F697EEB6-A4F8-4FC9-8157-8848A78A0CB0}" presName="root2" presStyleCnt="0"/>
      <dgm:spPr/>
    </dgm:pt>
    <dgm:pt modelId="{B678A04F-CA7F-4E02-8D5D-337DD53E9E9D}" type="pres">
      <dgm:prSet presAssocID="{F697EEB6-A4F8-4FC9-8157-8848A78A0CB0}" presName="LevelTwoTextNode" presStyleLbl="node2" presStyleIdx="1" presStyleCnt="3" custLinFactY="47605" custLinFactNeighborX="3436" custLinFactNeighborY="100000">
        <dgm:presLayoutVars>
          <dgm:chPref val="3"/>
        </dgm:presLayoutVars>
      </dgm:prSet>
      <dgm:spPr/>
      <dgm:t>
        <a:bodyPr/>
        <a:lstStyle/>
        <a:p>
          <a:endParaRPr lang="en-US"/>
        </a:p>
      </dgm:t>
    </dgm:pt>
    <dgm:pt modelId="{3CC8C54B-0C82-4B08-834E-1E12E5A5F020}" type="pres">
      <dgm:prSet presAssocID="{F697EEB6-A4F8-4FC9-8157-8848A78A0CB0}" presName="level3hierChild" presStyleCnt="0"/>
      <dgm:spPr/>
    </dgm:pt>
    <dgm:pt modelId="{0B2DD33E-5D1C-4E57-96AC-88F33685A232}" type="pres">
      <dgm:prSet presAssocID="{ABADF89E-2038-4CC8-92A2-4FC919843C01}" presName="conn2-1" presStyleLbl="parChTrans1D3" presStyleIdx="1" presStyleCnt="2"/>
      <dgm:spPr/>
      <dgm:t>
        <a:bodyPr/>
        <a:lstStyle/>
        <a:p>
          <a:endParaRPr lang="en-US"/>
        </a:p>
      </dgm:t>
    </dgm:pt>
    <dgm:pt modelId="{1C4482D6-9094-4DE5-9376-E266823A65E9}" type="pres">
      <dgm:prSet presAssocID="{ABADF89E-2038-4CC8-92A2-4FC919843C01}" presName="connTx" presStyleLbl="parChTrans1D3" presStyleIdx="1" presStyleCnt="2"/>
      <dgm:spPr/>
      <dgm:t>
        <a:bodyPr/>
        <a:lstStyle/>
        <a:p>
          <a:endParaRPr lang="en-US"/>
        </a:p>
      </dgm:t>
    </dgm:pt>
    <dgm:pt modelId="{C6BDB634-C3DA-4697-B9BB-34B6C3430844}" type="pres">
      <dgm:prSet presAssocID="{D4A100FB-E926-43C7-A17D-C06B40F59351}" presName="root2" presStyleCnt="0"/>
      <dgm:spPr/>
    </dgm:pt>
    <dgm:pt modelId="{424678A7-43DE-4D06-B91B-1B401645AC8E}" type="pres">
      <dgm:prSet presAssocID="{D4A100FB-E926-43C7-A17D-C06B40F59351}" presName="LevelTwoTextNode" presStyleLbl="node3" presStyleIdx="1" presStyleCnt="2" custLinFactY="47606" custLinFactNeighborX="-12348" custLinFactNeighborY="100000">
        <dgm:presLayoutVars>
          <dgm:chPref val="3"/>
        </dgm:presLayoutVars>
      </dgm:prSet>
      <dgm:spPr/>
      <dgm:t>
        <a:bodyPr/>
        <a:lstStyle/>
        <a:p>
          <a:endParaRPr lang="en-US"/>
        </a:p>
      </dgm:t>
    </dgm:pt>
    <dgm:pt modelId="{1F89B561-3621-4DA9-832B-627057738355}" type="pres">
      <dgm:prSet presAssocID="{D4A100FB-E926-43C7-A17D-C06B40F59351}" presName="level3hierChild" presStyleCnt="0"/>
      <dgm:spPr/>
    </dgm:pt>
    <dgm:pt modelId="{6FC4F97D-AE9B-4683-83CE-499DF2599182}" type="pres">
      <dgm:prSet presAssocID="{026CB401-C021-4B98-BA0A-95C083F9EA70}" presName="conn2-1" presStyleLbl="parChTrans1D2" presStyleIdx="2" presStyleCnt="3"/>
      <dgm:spPr/>
      <dgm:t>
        <a:bodyPr/>
        <a:lstStyle/>
        <a:p>
          <a:endParaRPr lang="en-US"/>
        </a:p>
      </dgm:t>
    </dgm:pt>
    <dgm:pt modelId="{67E258A6-F78A-4274-BDBD-7F7A8B50AB56}" type="pres">
      <dgm:prSet presAssocID="{026CB401-C021-4B98-BA0A-95C083F9EA70}" presName="connTx" presStyleLbl="parChTrans1D2" presStyleIdx="2" presStyleCnt="3"/>
      <dgm:spPr/>
      <dgm:t>
        <a:bodyPr/>
        <a:lstStyle/>
        <a:p>
          <a:endParaRPr lang="en-US"/>
        </a:p>
      </dgm:t>
    </dgm:pt>
    <dgm:pt modelId="{FA637F08-5644-4609-8962-53BC96FC9EB2}" type="pres">
      <dgm:prSet presAssocID="{7A08B50A-50F2-49EB-81E9-98D8D6506184}" presName="root2" presStyleCnt="0"/>
      <dgm:spPr/>
    </dgm:pt>
    <dgm:pt modelId="{29692BA2-8C4F-4AD2-B087-F6809BF2FCCD}" type="pres">
      <dgm:prSet presAssocID="{7A08B50A-50F2-49EB-81E9-98D8D6506184}" presName="LevelTwoTextNode" presStyleLbl="node2" presStyleIdx="2" presStyleCnt="3" custLinFactY="-20054" custLinFactNeighborX="-49" custLinFactNeighborY="-100000">
        <dgm:presLayoutVars>
          <dgm:chPref val="3"/>
        </dgm:presLayoutVars>
      </dgm:prSet>
      <dgm:spPr/>
      <dgm:t>
        <a:bodyPr/>
        <a:lstStyle/>
        <a:p>
          <a:endParaRPr lang="en-US"/>
        </a:p>
      </dgm:t>
    </dgm:pt>
    <dgm:pt modelId="{4E5A1D78-1244-4EC9-9DA2-B3BA3BED52F6}" type="pres">
      <dgm:prSet presAssocID="{7A08B50A-50F2-49EB-81E9-98D8D6506184}" presName="level3hierChild" presStyleCnt="0"/>
      <dgm:spPr/>
    </dgm:pt>
  </dgm:ptLst>
  <dgm:cxnLst>
    <dgm:cxn modelId="{1CB9F92F-83EC-433E-B6CD-E190178E3F2A}" type="presOf" srcId="{3497815A-EC89-453F-B008-7B888B32A53B}" destId="{5D32E2CF-850B-410E-B27A-4603761F833E}" srcOrd="0" destOrd="0" presId="urn:microsoft.com/office/officeart/2005/8/layout/hierarchy2"/>
    <dgm:cxn modelId="{550C7C89-4480-453F-81CF-A929F6BC020D}" srcId="{51724412-ACBC-4235-9BA0-434C97141BB0}" destId="{F697EEB6-A4F8-4FC9-8157-8848A78A0CB0}" srcOrd="1" destOrd="0" parTransId="{74AD968D-50D6-4DFA-B535-F5B33B85ABA1}" sibTransId="{816C9384-4268-466E-86C8-F22108F57CCE}"/>
    <dgm:cxn modelId="{3975F9A3-2CDB-465C-925A-E58571A6D49B}" type="presOf" srcId="{3497815A-EC89-453F-B008-7B888B32A53B}" destId="{2351744B-3110-484E-87D9-E2643059866C}" srcOrd="1" destOrd="0" presId="urn:microsoft.com/office/officeart/2005/8/layout/hierarchy2"/>
    <dgm:cxn modelId="{0BC2A6F5-C70C-4996-AE05-4525CB77CB53}" srcId="{51724412-ACBC-4235-9BA0-434C97141BB0}" destId="{9D89EDDE-E074-4417-94AA-2E341C80E284}" srcOrd="0" destOrd="0" parTransId="{F6826780-9A60-450C-AB32-486AD305156C}" sibTransId="{932C4203-52AD-4235-AD42-5D226A3A3C7F}"/>
    <dgm:cxn modelId="{8AC25214-D526-407C-BB28-53B4A7505580}" type="presOf" srcId="{7A08B50A-50F2-49EB-81E9-98D8D6506184}" destId="{29692BA2-8C4F-4AD2-B087-F6809BF2FCCD}" srcOrd="0" destOrd="0" presId="urn:microsoft.com/office/officeart/2005/8/layout/hierarchy2"/>
    <dgm:cxn modelId="{230AE62E-8347-4A46-97F3-40C5E7CB4FB6}" type="presOf" srcId="{51724412-ACBC-4235-9BA0-434C97141BB0}" destId="{A14C922A-25E8-4938-B000-3F01C47F911A}" srcOrd="0" destOrd="0" presId="urn:microsoft.com/office/officeart/2005/8/layout/hierarchy2"/>
    <dgm:cxn modelId="{0C506C4C-DB10-4DA4-93C2-D502EF93DB3C}" type="presOf" srcId="{026CB401-C021-4B98-BA0A-95C083F9EA70}" destId="{67E258A6-F78A-4274-BDBD-7F7A8B50AB56}" srcOrd="1" destOrd="0" presId="urn:microsoft.com/office/officeart/2005/8/layout/hierarchy2"/>
    <dgm:cxn modelId="{4307E820-D5CE-4162-BBC7-0A54D86D695F}" type="presOf" srcId="{ABADF89E-2038-4CC8-92A2-4FC919843C01}" destId="{0B2DD33E-5D1C-4E57-96AC-88F33685A232}" srcOrd="0" destOrd="0" presId="urn:microsoft.com/office/officeart/2005/8/layout/hierarchy2"/>
    <dgm:cxn modelId="{C1A8B8D2-6D15-460F-8C79-023C5599974F}" type="presOf" srcId="{ABADF89E-2038-4CC8-92A2-4FC919843C01}" destId="{1C4482D6-9094-4DE5-9376-E266823A65E9}" srcOrd="1" destOrd="0" presId="urn:microsoft.com/office/officeart/2005/8/layout/hierarchy2"/>
    <dgm:cxn modelId="{349D2D39-AC8E-4476-856C-30ED92E07EFF}" type="presOf" srcId="{F697EEB6-A4F8-4FC9-8157-8848A78A0CB0}" destId="{B678A04F-CA7F-4E02-8D5D-337DD53E9E9D}" srcOrd="0" destOrd="0" presId="urn:microsoft.com/office/officeart/2005/8/layout/hierarchy2"/>
    <dgm:cxn modelId="{72028EFA-F9EB-4734-9208-8D735841E784}" type="presOf" srcId="{9D89EDDE-E074-4417-94AA-2E341C80E284}" destId="{BD1F33A7-3B3D-451C-ADC9-02FEF9A95B5F}" srcOrd="0" destOrd="0" presId="urn:microsoft.com/office/officeart/2005/8/layout/hierarchy2"/>
    <dgm:cxn modelId="{1C99D1E2-A141-4EDB-89DB-BE589A176E9A}" type="presOf" srcId="{74AD968D-50D6-4DFA-B535-F5B33B85ABA1}" destId="{F3FBEEC3-E9CD-4B33-8437-229CEF7B7661}" srcOrd="0" destOrd="0" presId="urn:microsoft.com/office/officeart/2005/8/layout/hierarchy2"/>
    <dgm:cxn modelId="{52F3A299-CF5A-4E6C-A86E-3829EB784E28}" srcId="{51724412-ACBC-4235-9BA0-434C97141BB0}" destId="{7A08B50A-50F2-49EB-81E9-98D8D6506184}" srcOrd="2" destOrd="0" parTransId="{026CB401-C021-4B98-BA0A-95C083F9EA70}" sibTransId="{77E7B48C-8613-4611-82CB-575F56A31879}"/>
    <dgm:cxn modelId="{8F63BDD2-03FB-495E-B8CD-C81917460DA1}" type="presOf" srcId="{F6826780-9A60-450C-AB32-486AD305156C}" destId="{E25D14D0-81BD-47F2-9577-1C62FC2AE801}" srcOrd="1" destOrd="0" presId="urn:microsoft.com/office/officeart/2005/8/layout/hierarchy2"/>
    <dgm:cxn modelId="{FF119687-1C6C-49DB-BC74-624B15FDA93B}" srcId="{A4085727-4A4A-4C64-AEB6-7B451C087011}" destId="{51724412-ACBC-4235-9BA0-434C97141BB0}" srcOrd="0" destOrd="0" parTransId="{2F5230EC-0137-4E06-837C-2D0F12DA18FB}" sibTransId="{D5DEC830-8784-48BC-9140-3CDD73F59481}"/>
    <dgm:cxn modelId="{AA72F026-17CC-4983-B790-FA72CC36A786}" type="presOf" srcId="{A4085727-4A4A-4C64-AEB6-7B451C087011}" destId="{BD56A0BD-3721-448B-B499-EB45B2B53B20}" srcOrd="0" destOrd="0" presId="urn:microsoft.com/office/officeart/2005/8/layout/hierarchy2"/>
    <dgm:cxn modelId="{4066DA17-592E-4FEA-8508-D205112D9BF8}" srcId="{9D89EDDE-E074-4417-94AA-2E341C80E284}" destId="{A8819A23-A120-4334-8F51-19BBA57AABF9}" srcOrd="0" destOrd="0" parTransId="{3497815A-EC89-453F-B008-7B888B32A53B}" sibTransId="{9709936B-C8CC-4387-8DDF-B29CD11F4205}"/>
    <dgm:cxn modelId="{DA20DC38-3E80-4C30-913E-B8E5EC4B8A99}" type="presOf" srcId="{F6826780-9A60-450C-AB32-486AD305156C}" destId="{B3CB2112-C70E-4295-9C67-A7173D92714C}" srcOrd="0" destOrd="0" presId="urn:microsoft.com/office/officeart/2005/8/layout/hierarchy2"/>
    <dgm:cxn modelId="{E3F38ED2-8D9D-45DD-8693-3CEF6BB9A7E5}" type="presOf" srcId="{D4A100FB-E926-43C7-A17D-C06B40F59351}" destId="{424678A7-43DE-4D06-B91B-1B401645AC8E}" srcOrd="0" destOrd="0" presId="urn:microsoft.com/office/officeart/2005/8/layout/hierarchy2"/>
    <dgm:cxn modelId="{E71F890C-E0C6-4726-BA41-D9AD2901F3BA}" type="presOf" srcId="{A8819A23-A120-4334-8F51-19BBA57AABF9}" destId="{C891C171-651E-4F10-AEEB-380C3F66683C}" srcOrd="0" destOrd="0" presId="urn:microsoft.com/office/officeart/2005/8/layout/hierarchy2"/>
    <dgm:cxn modelId="{F3469264-5F47-4568-8DFB-6AFA5FED1D67}" srcId="{F697EEB6-A4F8-4FC9-8157-8848A78A0CB0}" destId="{D4A100FB-E926-43C7-A17D-C06B40F59351}" srcOrd="0" destOrd="0" parTransId="{ABADF89E-2038-4CC8-92A2-4FC919843C01}" sibTransId="{CB970B7D-9D09-4437-9372-E893BB2456DF}"/>
    <dgm:cxn modelId="{AD615959-AC08-4430-A6B3-7475855D21D9}" type="presOf" srcId="{74AD968D-50D6-4DFA-B535-F5B33B85ABA1}" destId="{3382F646-7B23-4112-9858-306B98449DD9}" srcOrd="1" destOrd="0" presId="urn:microsoft.com/office/officeart/2005/8/layout/hierarchy2"/>
    <dgm:cxn modelId="{1FA29705-CC39-4ADE-B3AB-B00A71F05CE4}" type="presOf" srcId="{026CB401-C021-4B98-BA0A-95C083F9EA70}" destId="{6FC4F97D-AE9B-4683-83CE-499DF2599182}" srcOrd="0" destOrd="0" presId="urn:microsoft.com/office/officeart/2005/8/layout/hierarchy2"/>
    <dgm:cxn modelId="{D14240FB-4C17-46D1-B670-EDD7C0E58D56}" type="presParOf" srcId="{BD56A0BD-3721-448B-B499-EB45B2B53B20}" destId="{F347F483-6F76-49E5-A190-F4E18756001C}" srcOrd="0" destOrd="0" presId="urn:microsoft.com/office/officeart/2005/8/layout/hierarchy2"/>
    <dgm:cxn modelId="{89EA9543-689D-48E2-A69B-260947A4A5A6}" type="presParOf" srcId="{F347F483-6F76-49E5-A190-F4E18756001C}" destId="{A14C922A-25E8-4938-B000-3F01C47F911A}" srcOrd="0" destOrd="0" presId="urn:microsoft.com/office/officeart/2005/8/layout/hierarchy2"/>
    <dgm:cxn modelId="{576DD916-4339-43CE-9304-6E6EF8CB2B89}" type="presParOf" srcId="{F347F483-6F76-49E5-A190-F4E18756001C}" destId="{71F51687-8C6D-465A-86E8-DC2CD074F16A}" srcOrd="1" destOrd="0" presId="urn:microsoft.com/office/officeart/2005/8/layout/hierarchy2"/>
    <dgm:cxn modelId="{4E3FD602-FC80-4095-8088-DB9D9D2DDF31}" type="presParOf" srcId="{71F51687-8C6D-465A-86E8-DC2CD074F16A}" destId="{B3CB2112-C70E-4295-9C67-A7173D92714C}" srcOrd="0" destOrd="0" presId="urn:microsoft.com/office/officeart/2005/8/layout/hierarchy2"/>
    <dgm:cxn modelId="{860431F4-D0DC-4CC6-8418-D5D14BDEF7D5}" type="presParOf" srcId="{B3CB2112-C70E-4295-9C67-A7173D92714C}" destId="{E25D14D0-81BD-47F2-9577-1C62FC2AE801}" srcOrd="0" destOrd="0" presId="urn:microsoft.com/office/officeart/2005/8/layout/hierarchy2"/>
    <dgm:cxn modelId="{E14FB1CD-9D11-4346-BC8E-0988A502C8BB}" type="presParOf" srcId="{71F51687-8C6D-465A-86E8-DC2CD074F16A}" destId="{65034A40-A615-474C-9AF6-1DFD57A99FDB}" srcOrd="1" destOrd="0" presId="urn:microsoft.com/office/officeart/2005/8/layout/hierarchy2"/>
    <dgm:cxn modelId="{D251FB3F-EDC0-4737-9DBC-B0959B47B2E6}" type="presParOf" srcId="{65034A40-A615-474C-9AF6-1DFD57A99FDB}" destId="{BD1F33A7-3B3D-451C-ADC9-02FEF9A95B5F}" srcOrd="0" destOrd="0" presId="urn:microsoft.com/office/officeart/2005/8/layout/hierarchy2"/>
    <dgm:cxn modelId="{CD7EFF1B-232F-4A0A-AC4C-EB6EB32CDEA0}" type="presParOf" srcId="{65034A40-A615-474C-9AF6-1DFD57A99FDB}" destId="{D9D95A52-F696-41ED-ADFD-42268FFB4904}" srcOrd="1" destOrd="0" presId="urn:microsoft.com/office/officeart/2005/8/layout/hierarchy2"/>
    <dgm:cxn modelId="{CF48AAE9-AB4E-4BDC-990D-0979481D0541}" type="presParOf" srcId="{D9D95A52-F696-41ED-ADFD-42268FFB4904}" destId="{5D32E2CF-850B-410E-B27A-4603761F833E}" srcOrd="0" destOrd="0" presId="urn:microsoft.com/office/officeart/2005/8/layout/hierarchy2"/>
    <dgm:cxn modelId="{CFCEC454-0F22-4AAC-B799-8DB16333EEF2}" type="presParOf" srcId="{5D32E2CF-850B-410E-B27A-4603761F833E}" destId="{2351744B-3110-484E-87D9-E2643059866C}" srcOrd="0" destOrd="0" presId="urn:microsoft.com/office/officeart/2005/8/layout/hierarchy2"/>
    <dgm:cxn modelId="{5E9DCD6C-EF75-4A12-9CFF-6A64C53BE358}" type="presParOf" srcId="{D9D95A52-F696-41ED-ADFD-42268FFB4904}" destId="{1CC54403-CE09-4305-9B73-AABB7A71D97F}" srcOrd="1" destOrd="0" presId="urn:microsoft.com/office/officeart/2005/8/layout/hierarchy2"/>
    <dgm:cxn modelId="{68EE9A58-9A3A-4275-A48E-C4C88FAA9691}" type="presParOf" srcId="{1CC54403-CE09-4305-9B73-AABB7A71D97F}" destId="{C891C171-651E-4F10-AEEB-380C3F66683C}" srcOrd="0" destOrd="0" presId="urn:microsoft.com/office/officeart/2005/8/layout/hierarchy2"/>
    <dgm:cxn modelId="{3F30E1DF-951F-4F0D-8FBA-80C664702CE8}" type="presParOf" srcId="{1CC54403-CE09-4305-9B73-AABB7A71D97F}" destId="{584711AE-A2FF-4A40-B054-2FFD7ABC7B98}" srcOrd="1" destOrd="0" presId="urn:microsoft.com/office/officeart/2005/8/layout/hierarchy2"/>
    <dgm:cxn modelId="{CF29E09F-83CB-415F-86C2-419A10734FA8}" type="presParOf" srcId="{71F51687-8C6D-465A-86E8-DC2CD074F16A}" destId="{F3FBEEC3-E9CD-4B33-8437-229CEF7B7661}" srcOrd="2" destOrd="0" presId="urn:microsoft.com/office/officeart/2005/8/layout/hierarchy2"/>
    <dgm:cxn modelId="{A9A59B38-FC47-48CE-8FAF-CE8EFE83F934}" type="presParOf" srcId="{F3FBEEC3-E9CD-4B33-8437-229CEF7B7661}" destId="{3382F646-7B23-4112-9858-306B98449DD9}" srcOrd="0" destOrd="0" presId="urn:microsoft.com/office/officeart/2005/8/layout/hierarchy2"/>
    <dgm:cxn modelId="{48ADECEF-AEBE-4403-B7AF-160818C76667}" type="presParOf" srcId="{71F51687-8C6D-465A-86E8-DC2CD074F16A}" destId="{BFB07D90-15AD-4CA1-9598-E8A3AECDB83E}" srcOrd="3" destOrd="0" presId="urn:microsoft.com/office/officeart/2005/8/layout/hierarchy2"/>
    <dgm:cxn modelId="{CCE1A2B9-8D2A-4610-83A6-BDEF4A6679E0}" type="presParOf" srcId="{BFB07D90-15AD-4CA1-9598-E8A3AECDB83E}" destId="{B678A04F-CA7F-4E02-8D5D-337DD53E9E9D}" srcOrd="0" destOrd="0" presId="urn:microsoft.com/office/officeart/2005/8/layout/hierarchy2"/>
    <dgm:cxn modelId="{3741AD6F-807A-40C6-ADCF-19349D6F4FFA}" type="presParOf" srcId="{BFB07D90-15AD-4CA1-9598-E8A3AECDB83E}" destId="{3CC8C54B-0C82-4B08-834E-1E12E5A5F020}" srcOrd="1" destOrd="0" presId="urn:microsoft.com/office/officeart/2005/8/layout/hierarchy2"/>
    <dgm:cxn modelId="{6B2E2CA5-2834-4476-9E71-76E4F3EE8D2E}" type="presParOf" srcId="{3CC8C54B-0C82-4B08-834E-1E12E5A5F020}" destId="{0B2DD33E-5D1C-4E57-96AC-88F33685A232}" srcOrd="0" destOrd="0" presId="urn:microsoft.com/office/officeart/2005/8/layout/hierarchy2"/>
    <dgm:cxn modelId="{6189E2A4-3E4E-4C46-B734-98190263FA1C}" type="presParOf" srcId="{0B2DD33E-5D1C-4E57-96AC-88F33685A232}" destId="{1C4482D6-9094-4DE5-9376-E266823A65E9}" srcOrd="0" destOrd="0" presId="urn:microsoft.com/office/officeart/2005/8/layout/hierarchy2"/>
    <dgm:cxn modelId="{6EE976E9-D78F-4F25-8D28-04BBF43BBC04}" type="presParOf" srcId="{3CC8C54B-0C82-4B08-834E-1E12E5A5F020}" destId="{C6BDB634-C3DA-4697-B9BB-34B6C3430844}" srcOrd="1" destOrd="0" presId="urn:microsoft.com/office/officeart/2005/8/layout/hierarchy2"/>
    <dgm:cxn modelId="{84BD3AF8-2AA7-428B-9A57-168DC5ECC21D}" type="presParOf" srcId="{C6BDB634-C3DA-4697-B9BB-34B6C3430844}" destId="{424678A7-43DE-4D06-B91B-1B401645AC8E}" srcOrd="0" destOrd="0" presId="urn:microsoft.com/office/officeart/2005/8/layout/hierarchy2"/>
    <dgm:cxn modelId="{FB953DA9-D7BD-42FD-B912-BE4555C43103}" type="presParOf" srcId="{C6BDB634-C3DA-4697-B9BB-34B6C3430844}" destId="{1F89B561-3621-4DA9-832B-627057738355}" srcOrd="1" destOrd="0" presId="urn:microsoft.com/office/officeart/2005/8/layout/hierarchy2"/>
    <dgm:cxn modelId="{F8948903-AC85-46B9-B6FC-110E9F1878BF}" type="presParOf" srcId="{71F51687-8C6D-465A-86E8-DC2CD074F16A}" destId="{6FC4F97D-AE9B-4683-83CE-499DF2599182}" srcOrd="4" destOrd="0" presId="urn:microsoft.com/office/officeart/2005/8/layout/hierarchy2"/>
    <dgm:cxn modelId="{35012C13-BD91-4B5C-BB99-E8F00AC17281}" type="presParOf" srcId="{6FC4F97D-AE9B-4683-83CE-499DF2599182}" destId="{67E258A6-F78A-4274-BDBD-7F7A8B50AB56}" srcOrd="0" destOrd="0" presId="urn:microsoft.com/office/officeart/2005/8/layout/hierarchy2"/>
    <dgm:cxn modelId="{1CB2C223-BEC7-4353-BC7E-38DF11080B57}" type="presParOf" srcId="{71F51687-8C6D-465A-86E8-DC2CD074F16A}" destId="{FA637F08-5644-4609-8962-53BC96FC9EB2}" srcOrd="5" destOrd="0" presId="urn:microsoft.com/office/officeart/2005/8/layout/hierarchy2"/>
    <dgm:cxn modelId="{1E786F92-4ED9-4FD3-A1DC-DBF7FDBD3323}" type="presParOf" srcId="{FA637F08-5644-4609-8962-53BC96FC9EB2}" destId="{29692BA2-8C4F-4AD2-B087-F6809BF2FCCD}" srcOrd="0" destOrd="0" presId="urn:microsoft.com/office/officeart/2005/8/layout/hierarchy2"/>
    <dgm:cxn modelId="{627BA291-9C36-4B4D-B625-747245B96FBD}" type="presParOf" srcId="{FA637F08-5644-4609-8962-53BC96FC9EB2}" destId="{4E5A1D78-1244-4EC9-9DA2-B3BA3BED52F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2DBFCB0-FBF8-4FD6-AFF1-AC2309C92831}" type="datetimeFigureOut">
              <a:rPr lang="en-US" smtClean="0"/>
              <a:pPr/>
              <a:t>1/28/2015</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388C7F71-53D7-48BB-ACB6-DDFFE4F1652D}" type="slidenum">
              <a:rPr lang="en-US" smtClean="0"/>
              <a:pPr/>
              <a:t>‹#›</a:t>
            </a:fld>
            <a:endParaRPr lang="en-US" dirty="0"/>
          </a:p>
        </p:txBody>
      </p:sp>
    </p:spTree>
    <p:extLst>
      <p:ext uri="{BB962C8B-B14F-4D97-AF65-F5344CB8AC3E}">
        <p14:creationId xmlns:p14="http://schemas.microsoft.com/office/powerpoint/2010/main" xmlns="" val="143024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27401B7-1D19-402E-9D5A-273851EE7BD9}" type="datetimeFigureOut">
              <a:rPr lang="en-US" smtClean="0"/>
              <a:pPr/>
              <a:t>1/28/2015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578DAF0E-D9F9-4C26-AD7A-23CF8E23B0FD}" type="slidenum">
              <a:rPr lang="en-US" smtClean="0"/>
              <a:pPr/>
              <a:t>‹#›</a:t>
            </a:fld>
            <a:endParaRPr lang="en-US" dirty="0"/>
          </a:p>
        </p:txBody>
      </p:sp>
    </p:spTree>
    <p:extLst>
      <p:ext uri="{BB962C8B-B14F-4D97-AF65-F5344CB8AC3E}">
        <p14:creationId xmlns:p14="http://schemas.microsoft.com/office/powerpoint/2010/main" xmlns="" val="218825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and Introductions. </a:t>
            </a:r>
          </a:p>
          <a:p>
            <a:r>
              <a:rPr lang="en-US" dirty="0" smtClean="0"/>
              <a:t>Thank</a:t>
            </a:r>
            <a:r>
              <a:rPr lang="en-US" baseline="0" dirty="0" smtClean="0"/>
              <a:t> you all for coming. </a:t>
            </a:r>
          </a:p>
          <a:p>
            <a:r>
              <a:rPr lang="en-US" baseline="0" dirty="0" smtClean="0"/>
              <a:t>My name is … I work for the ….  </a:t>
            </a:r>
          </a:p>
          <a:p>
            <a:r>
              <a:rPr lang="en-US" baseline="0" dirty="0" smtClean="0"/>
              <a:t>Talk about the evaluation at end of course that is bookmarked. Sign in sheet. We will take questions throughout the training and at various points.</a:t>
            </a:r>
          </a:p>
          <a:p>
            <a:r>
              <a:rPr lang="en-US" baseline="0" dirty="0" smtClean="0"/>
              <a:t>Meredith Sablosky – Sponsored Effort Reporting Coordinator</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Why Certify Effort?</a:t>
            </a:r>
          </a:p>
          <a:p>
            <a:r>
              <a:rPr lang="en-US" dirty="0" smtClean="0"/>
              <a:t>Here’s the reason why we are doing this—federal compliance</a:t>
            </a:r>
          </a:p>
        </p:txBody>
      </p:sp>
      <p:sp>
        <p:nvSpPr>
          <p:cNvPr id="4" name="Slide Number Placeholder 3"/>
          <p:cNvSpPr>
            <a:spLocks noGrp="1"/>
          </p:cNvSpPr>
          <p:nvPr>
            <p:ph type="sldNum" sz="quarter" idx="10"/>
          </p:nvPr>
        </p:nvSpPr>
        <p:spPr/>
        <p:txBody>
          <a:bodyPr/>
          <a:lstStyle/>
          <a:p>
            <a:fld id="{578DAF0E-D9F9-4C26-AD7A-23CF8E23B0FD}" type="slidenum">
              <a:rPr lang="en-US" smtClean="0"/>
              <a:pPr/>
              <a:t>10</a:t>
            </a:fld>
            <a:endParaRPr lang="en-US" dirty="0"/>
          </a:p>
        </p:txBody>
      </p:sp>
    </p:spTree>
    <p:extLst>
      <p:ext uri="{BB962C8B-B14F-4D97-AF65-F5344CB8AC3E}">
        <p14:creationId xmlns:p14="http://schemas.microsoft.com/office/powerpoint/2010/main" xmlns="" val="208532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risks of non-compliance to both Harvard and to the individual</a:t>
            </a:r>
          </a:p>
        </p:txBody>
      </p:sp>
      <p:sp>
        <p:nvSpPr>
          <p:cNvPr id="4" name="Slide Number Placeholder 3"/>
          <p:cNvSpPr>
            <a:spLocks noGrp="1"/>
          </p:cNvSpPr>
          <p:nvPr>
            <p:ph type="sldNum" sz="quarter" idx="10"/>
          </p:nvPr>
        </p:nvSpPr>
        <p:spPr/>
        <p:txBody>
          <a:bodyPr/>
          <a:lstStyle/>
          <a:p>
            <a:fld id="{578DAF0E-D9F9-4C26-AD7A-23CF8E23B0FD}" type="slidenum">
              <a:rPr lang="en-US" smtClean="0"/>
              <a:pPr/>
              <a:t>11</a:t>
            </a:fld>
            <a:endParaRPr lang="en-US" dirty="0"/>
          </a:p>
        </p:txBody>
      </p:sp>
    </p:spTree>
    <p:extLst>
      <p:ext uri="{BB962C8B-B14F-4D97-AF65-F5344CB8AC3E}">
        <p14:creationId xmlns:p14="http://schemas.microsoft.com/office/powerpoint/2010/main" xmlns="" val="208532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it Can’t Happen Here?  Well, here are some examples of institutions</a:t>
            </a:r>
            <a:r>
              <a:rPr lang="en-US" baseline="0" dirty="0" smtClean="0"/>
              <a:t> being audited by the Federal Government.  And look who made the list.</a:t>
            </a:r>
          </a:p>
          <a:p>
            <a:endParaRPr lang="en-US" baseline="0" dirty="0" smtClean="0"/>
          </a:p>
          <a:p>
            <a:r>
              <a:rPr lang="en-US" baseline="0" dirty="0" smtClean="0"/>
              <a:t>And this is why it is so important to accurately certify effort.</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info for this entire section.</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Harvard Effort Reporting</a:t>
            </a:r>
            <a:r>
              <a:rPr lang="en-US" baseline="0" dirty="0" smtClean="0"/>
              <a:t> Steering Committee (HERSCI) has been working on the implementation of the effort reporting solution we’re going to introduce to you today.  In addition, this group has been working on consolidating the 8 disparate policies concerning effort reporting from around the University into a single policy.  Today, we will be going over the guidelines that have been developed during the evolution of this policy.  In the near future, the policy will complete the approval process and will be available via the Office for Sponsored Programs website for distribution.</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Amongst</a:t>
            </a:r>
            <a:r>
              <a:rPr lang="en-US" baseline="0" dirty="0" smtClean="0"/>
              <a:t> the guidelines that have been developed to date include the concept of both Maximum Effort Thresholds, defining the most that a faculty member can charge </a:t>
            </a:r>
            <a:r>
              <a:rPr lang="en-US" baseline="0" dirty="0" err="1" smtClean="0"/>
              <a:t>vis</a:t>
            </a:r>
            <a:r>
              <a:rPr lang="en-US" baseline="0" dirty="0" smtClean="0"/>
              <a:t> a </a:t>
            </a:r>
            <a:r>
              <a:rPr lang="en-US" baseline="0" dirty="0" err="1" smtClean="0"/>
              <a:t>vis</a:t>
            </a:r>
            <a:r>
              <a:rPr lang="en-US" baseline="0" dirty="0" smtClean="0"/>
              <a:t> effort on their sponsored awards, and the Minimum Effort that must be reported to the federal government.  The Maximum threshold is here.</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Minimum Threshold is here.</a:t>
            </a:r>
          </a:p>
          <a:p>
            <a:endParaRPr lang="en-US" baseline="0" dirty="0" smtClean="0"/>
          </a:p>
          <a:p>
            <a:r>
              <a:rPr lang="en-US" baseline="0" dirty="0" smtClean="0"/>
              <a:t>As we continue with the training, we will be referencing other pieces of the new guidelines where relevant.</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Central </a:t>
            </a:r>
            <a:r>
              <a:rPr lang="en-US" sz="1200" b="1" u="sng" kern="1200" dirty="0" smtClean="0">
                <a:solidFill>
                  <a:schemeClr val="tx1"/>
                </a:solidFill>
                <a:latin typeface="+mn-lt"/>
                <a:ea typeface="+mn-ea"/>
                <a:cs typeface="+mn-cs"/>
              </a:rPr>
              <a:t>(Office for Sponsored Programs) </a:t>
            </a:r>
            <a:r>
              <a:rPr lang="en-US" sz="1200" kern="1200" dirty="0" smtClean="0">
                <a:solidFill>
                  <a:schemeClr val="tx1"/>
                </a:solidFill>
                <a:latin typeface="+mn-lt"/>
                <a:ea typeface="+mn-ea"/>
                <a:cs typeface="+mn-cs"/>
              </a:rPr>
              <a:t>oversees Effort Reporting compliance for University.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Central’s role – discuss. Main point - All Individuals involved</a:t>
            </a:r>
            <a:r>
              <a:rPr lang="en-US" sz="1200" kern="1200" baseline="0" dirty="0" smtClean="0">
                <a:solidFill>
                  <a:schemeClr val="tx1"/>
                </a:solidFill>
                <a:latin typeface="+mn-lt"/>
                <a:ea typeface="+mn-ea"/>
                <a:cs typeface="+mn-cs"/>
              </a:rPr>
              <a:t> in the effort lifecycle </a:t>
            </a:r>
            <a:r>
              <a:rPr lang="en-US" sz="1200" kern="1200" dirty="0" smtClean="0">
                <a:solidFill>
                  <a:schemeClr val="tx1"/>
                </a:solidFill>
                <a:latin typeface="+mn-lt"/>
                <a:ea typeface="+mn-ea"/>
                <a:cs typeface="+mn-cs"/>
              </a:rPr>
              <a:t>have certain roles within ecrt. </a:t>
            </a:r>
          </a:p>
          <a:p>
            <a:r>
              <a:rPr lang="en-US" sz="2200" dirty="0" smtClean="0"/>
              <a:t>OSP </a:t>
            </a:r>
          </a:p>
          <a:p>
            <a:pPr lvl="1"/>
            <a:r>
              <a:rPr lang="en-US" sz="2200" dirty="0" smtClean="0"/>
              <a:t>Primary business owner</a:t>
            </a:r>
          </a:p>
          <a:p>
            <a:pPr lvl="1"/>
            <a:r>
              <a:rPr lang="en-US" sz="2200" dirty="0" smtClean="0"/>
              <a:t>Responsible for: </a:t>
            </a:r>
          </a:p>
          <a:p>
            <a:pPr lvl="2"/>
            <a:r>
              <a:rPr lang="en-US" sz="2000" dirty="0" smtClean="0"/>
              <a:t>End-to-end system knowledge</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u="sng" dirty="0" smtClean="0"/>
              <a:t>Day-to-day</a:t>
            </a:r>
            <a:r>
              <a:rPr lang="en-US" sz="2000" b="1" u="sng" baseline="0" dirty="0" smtClean="0"/>
              <a:t> help desk support</a:t>
            </a:r>
            <a:endParaRPr lang="en-US" sz="2000" dirty="0" smtClean="0"/>
          </a:p>
          <a:p>
            <a:pPr lvl="2"/>
            <a:r>
              <a:rPr lang="en-US" sz="2000" dirty="0" smtClean="0"/>
              <a:t>Training development and delivery</a:t>
            </a:r>
          </a:p>
          <a:p>
            <a:pPr lvl="2"/>
            <a:r>
              <a:rPr lang="en-US" sz="2000" dirty="0" smtClean="0"/>
              <a:t>Policy development </a:t>
            </a:r>
          </a:p>
          <a:p>
            <a:pPr lvl="2"/>
            <a:r>
              <a:rPr lang="en-US" sz="2000" dirty="0" smtClean="0"/>
              <a:t>On-going communication and coordination</a:t>
            </a:r>
          </a:p>
          <a:p>
            <a:pPr lvl="2"/>
            <a:r>
              <a:rPr lang="en-US" sz="2000" dirty="0" smtClean="0"/>
              <a:t>Compliance and reporting</a:t>
            </a:r>
          </a:p>
          <a:p>
            <a:r>
              <a:rPr lang="en-US" sz="2400" dirty="0" smtClean="0"/>
              <a:t>FSS and HUIT</a:t>
            </a:r>
          </a:p>
          <a:p>
            <a:pPr lvl="1"/>
            <a:r>
              <a:rPr lang="en-US" sz="2200" dirty="0" smtClean="0"/>
              <a:t>Responsible for data interfaces, maintenance, systems patching, testing</a:t>
            </a:r>
          </a:p>
          <a:p>
            <a:pPr lvl="1"/>
            <a:r>
              <a:rPr lang="en-US" sz="2200" b="1" u="sng" dirty="0" err="1" smtClean="0"/>
              <a:t>Tehnical</a:t>
            </a:r>
            <a:r>
              <a:rPr lang="en-US" sz="2200" b="1" u="sng" dirty="0" smtClean="0"/>
              <a:t> </a:t>
            </a:r>
            <a:r>
              <a:rPr lang="en-US" sz="2200" dirty="0" smtClean="0"/>
              <a:t>Help desk support</a:t>
            </a:r>
          </a:p>
          <a:p>
            <a:pPr lvl="1"/>
            <a:endParaRPr lang="en-US" sz="2200" dirty="0" smtClean="0"/>
          </a:p>
          <a:p>
            <a:pPr lvl="0"/>
            <a:r>
              <a:rPr lang="en-US" sz="2200" dirty="0" smtClean="0"/>
              <a:t>One</a:t>
            </a:r>
            <a:r>
              <a:rPr lang="en-US" sz="2200" baseline="0" dirty="0" smtClean="0"/>
              <a:t> single tub</a:t>
            </a:r>
            <a:endParaRPr lang="en-US" sz="2200" dirty="0" smtClean="0"/>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One</a:t>
            </a:r>
            <a:r>
              <a:rPr lang="en-US" sz="1200" baseline="0" dirty="0" smtClean="0"/>
              <a:t> single tub</a:t>
            </a:r>
            <a:endParaRPr lang="en-US" sz="120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each Tub, there is an assigned Tub effort coordinator.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tub effort coordinator is the direct point of contact for all effort reporting between a Tub and Central.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individual is responsible for supporting and communicating effort reporting policy and process changes from Central to their respective tub.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also contact Central with any compliance issues that arise within their respective tub.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tub effort coordinator facilitates all effort reporting for their tub, monitors and manages effort reporting compliance and coordinates an training within their tub for effort reporting.  </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topics we will be covering during this session. </a:t>
            </a:r>
          </a:p>
          <a:p>
            <a:r>
              <a:rPr lang="en-US" baseline="0" dirty="0" smtClean="0"/>
              <a:t>We are going to give you a broad overview of the new guidelines that are coming in to place to support the new effort reporting process. </a:t>
            </a:r>
          </a:p>
          <a:p>
            <a:r>
              <a:rPr lang="en-US" baseline="0" dirty="0" smtClean="0"/>
              <a:t>– not yet been approved These are guidelines that I am going to give you. </a:t>
            </a:r>
          </a:p>
          <a:p>
            <a:r>
              <a:rPr lang="en-US" baseline="0" dirty="0" smtClean="0"/>
              <a:t>Then we are going to log into the system and talk about roles and responsibilities and walk through a series of tasks by role.  </a:t>
            </a:r>
          </a:p>
          <a:p>
            <a:r>
              <a:rPr lang="en-US" baseline="0" dirty="0" smtClean="0"/>
              <a:t>So you will log in as certifiers, grant manager and pec to see their task within ecrt. We don’t anticipate many certifiers attending the ILT so Grant Managers will be their front line support. </a:t>
            </a:r>
          </a:p>
          <a:p>
            <a:r>
              <a:rPr lang="en-US" baseline="0" dirty="0" smtClean="0"/>
              <a:t>So GM needs to really know how the certification process works within ecrt.  So we start with the Certifier, then discuss the GM role.  </a:t>
            </a:r>
          </a:p>
          <a:p>
            <a:r>
              <a:rPr lang="en-US" baseline="0" dirty="0" smtClean="0"/>
              <a:t>Grant managers will then be dismissed and then the PEC role will be discussed.  We are going to share some tips and tricks.</a:t>
            </a:r>
            <a:endParaRPr lang="en-US" dirty="0" smtClean="0"/>
          </a:p>
          <a:p>
            <a:endParaRPr lang="en-US" dirty="0" smtClean="0"/>
          </a:p>
          <a:p>
            <a:r>
              <a:rPr lang="en-US" baseline="0" dirty="0" smtClean="0"/>
              <a:t>Troubleshooting and escalation when effort reports require attention.  </a:t>
            </a:r>
          </a:p>
          <a:p>
            <a:r>
              <a:rPr lang="en-US" baseline="0" dirty="0" smtClean="0"/>
              <a:t>Tips and hints in using ecrt.  </a:t>
            </a:r>
          </a:p>
          <a:p>
            <a:r>
              <a:rPr lang="en-US" baseline="0" dirty="0" smtClean="0"/>
              <a:t>And always – taking time for questions and answers.</a:t>
            </a:r>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Within a Tub, each department has a defined primary effort coordinator.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individuals are responsible for facilitating the effort reporting process in their department, they determine and assign roles for their department effort reporting, and are the main contact for all department effort reporting.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or More secondary effort coordinators are identified for the department and perform the same functions as the primary effort coordinator.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20</a:t>
            </a:fld>
            <a:endParaRPr lang="en-US" dirty="0"/>
          </a:p>
        </p:txBody>
      </p:sp>
    </p:spTree>
    <p:extLst>
      <p:ext uri="{BB962C8B-B14F-4D97-AF65-F5344CB8AC3E}">
        <p14:creationId xmlns:p14="http://schemas.microsoft.com/office/powerpoint/2010/main" xmlns="" val="272749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each department, one or more Grant Managers can be identified.  Grant managers are responsible for managing and monitoring the effort reporting of their assigned Certifiers.  The Grant Manager is the one with the ultimate responsibility to review the effort statements of their assigned certifiers to ensure that statements accurately reflect source or sources of sponsored funding.</a:t>
            </a:r>
          </a:p>
          <a:p>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All Certifiers</a:t>
            </a:r>
            <a:r>
              <a:rPr lang="en-US" sz="1200" b="1" u="sng" kern="1200" baseline="0" dirty="0" smtClean="0">
                <a:solidFill>
                  <a:schemeClr val="tx1"/>
                </a:solidFill>
                <a:latin typeface="+mn-lt"/>
                <a:ea typeface="+mn-ea"/>
                <a:cs typeface="+mn-cs"/>
              </a:rPr>
              <a:t> must be assigned to a Grant Manager by the PEC or SEC.</a:t>
            </a:r>
            <a:endParaRPr lang="en-US" sz="1200" b="1"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21</a:t>
            </a:fld>
            <a:endParaRPr lang="en-US" dirty="0"/>
          </a:p>
        </p:txBody>
      </p:sp>
    </p:spTree>
    <p:extLst>
      <p:ext uri="{BB962C8B-B14F-4D97-AF65-F5344CB8AC3E}">
        <p14:creationId xmlns:p14="http://schemas.microsoft.com/office/powerpoint/2010/main" xmlns="" val="428257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certifiers, which includes Faculty, PIs, other academic</a:t>
            </a:r>
            <a:r>
              <a:rPr lang="en-US" sz="1200" kern="1200" baseline="0" dirty="0" smtClean="0">
                <a:solidFill>
                  <a:schemeClr val="tx1"/>
                </a:solidFill>
                <a:latin typeface="+mn-lt"/>
                <a:ea typeface="+mn-ea"/>
                <a:cs typeface="+mn-cs"/>
              </a:rPr>
              <a:t> professionals, </a:t>
            </a:r>
            <a:r>
              <a:rPr lang="en-US" sz="1200" kern="1200" dirty="0" smtClean="0">
                <a:solidFill>
                  <a:schemeClr val="tx1"/>
                </a:solidFill>
                <a:latin typeface="+mn-lt"/>
                <a:ea typeface="+mn-ea"/>
                <a:cs typeface="+mn-cs"/>
              </a:rPr>
              <a:t>and their designees are responsible for confirming or certify their effort statements and their assigned staff in ecrt.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22</a:t>
            </a:fld>
            <a:endParaRPr lang="en-US" dirty="0"/>
          </a:p>
        </p:txBody>
      </p:sp>
    </p:spTree>
    <p:extLst>
      <p:ext uri="{BB962C8B-B14F-4D97-AF65-F5344CB8AC3E}">
        <p14:creationId xmlns:p14="http://schemas.microsoft.com/office/powerpoint/2010/main" xmlns="" val="1177570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basic workflow for Certifiers.</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reminder</a:t>
            </a:r>
            <a:r>
              <a:rPr lang="en-US" baseline="0" dirty="0" smtClean="0"/>
              <a:t> that when we are looking at certification statements, we are looking at payroll information.  This information is considered confidential, and each of you signed a confidentiality agreement, which is re-authorized each year, to protect this information.  It is important to understand that the information you will be viewing in the system is strictly confidential, and subject to the provisions of the overall University security policy.</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unified</a:t>
            </a:r>
            <a:r>
              <a:rPr lang="en-US" baseline="0" dirty="0" smtClean="0"/>
              <a:t> University guidelines spell out the expectations for certifications of both Annual Effort statements as well as Quarterly Project Effort Certifications.  This slide and the next discusses what Certifiers need to be aware of when viewing their Annual Effort Certification, and what you as a Grant Manager should be cognizant of when reviewing the statements during the Review Period.</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information on Quarterly Project</a:t>
            </a:r>
            <a:r>
              <a:rPr lang="en-US" baseline="0" dirty="0" smtClean="0"/>
              <a:t> Effort Certifications, including the definition each quarterly period.</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are on the subject</a:t>
            </a:r>
            <a:r>
              <a:rPr lang="en-US" baseline="0" dirty="0" smtClean="0"/>
              <a:t> of who is responsible for signing off of certifications, the University-wide Effort Guidelines explicitly call out the fact that certifiers need to certify their own effort statements with the allowable exception here on the screen.</a:t>
            </a:r>
          </a:p>
          <a:p>
            <a:endParaRPr lang="en-US" baseline="0" dirty="0" smtClean="0"/>
          </a:p>
          <a:p>
            <a:r>
              <a:rPr lang="en-US" baseline="0" dirty="0" smtClean="0"/>
              <a:t>Only in extenuating circumstances can a proxy be designated.  The request must be approved by the Central Office for Sponsored Programs.  The request is reviewed and submitted by your school’s Tub Effort Coordinator.</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designees,</a:t>
            </a:r>
            <a:r>
              <a:rPr lang="en-US" baseline="0" dirty="0" smtClean="0"/>
              <a:t> this is the process, and the final approval is in the hands of the Tub Effort Coordinator.’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Designee forms should be filled out as the assignment should be entered in the system (i.e., the assignment should end on or after the end date of the certification period to allow the designee to certify).  Designee forms should be renewed annually and uploaded to at least one quarterly statement within each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Proxy forms should be filled out per year (academic and supplemental) and uploaded to the appropriate statement.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Q:  You have the system set up to send certification requests directly to 6030 Research Associates, which is not accurate.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A:  it is accurate for the annual </a:t>
            </a:r>
            <a:r>
              <a:rPr lang="en-US" sz="1200" kern="1200" dirty="0" err="1" smtClean="0">
                <a:solidFill>
                  <a:schemeClr val="tx1"/>
                </a:solidFill>
                <a:latin typeface="+mn-lt"/>
                <a:ea typeface="+mn-ea"/>
                <a:cs typeface="+mn-cs"/>
              </a:rPr>
              <a:t>certs</a:t>
            </a:r>
            <a:r>
              <a:rPr lang="en-US" sz="1200" kern="1200" dirty="0" smtClean="0">
                <a:solidFill>
                  <a:schemeClr val="tx1"/>
                </a:solidFill>
                <a:latin typeface="+mn-lt"/>
                <a:ea typeface="+mn-ea"/>
                <a:cs typeface="+mn-cs"/>
              </a:rPr>
              <a:t> to be sent to 6030s, but if you wish to have exceptions to this process, you can fill out the form and send it to your TEC who will review and send it to OSP for final approval.</a:t>
            </a:r>
          </a:p>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lvl="0" indent="-182880">
              <a:buFontTx/>
              <a:buNone/>
            </a:pPr>
            <a:r>
              <a:rPr lang="en-US" sz="1200" dirty="0" smtClean="0">
                <a:solidFill>
                  <a:srgbClr val="4D4D4D"/>
                </a:solidFill>
              </a:rPr>
              <a:t>The current effort reporting process is predominantly</a:t>
            </a:r>
            <a:r>
              <a:rPr lang="en-US" sz="1200" baseline="0" dirty="0" smtClean="0">
                <a:solidFill>
                  <a:srgbClr val="4D4D4D"/>
                </a:solidFill>
              </a:rPr>
              <a:t> paper based. There is FAZERS and a few online systems.  But, primarily a paper based system supported by CREW and there is a manual reconciliation and tracking of the process.  This leads to inefficiencies, difficulties or problems.  The university looked at how this process can be more streamlined, make it electronic and make the auditing and compliance much easier in this important aspect of sponsored grant management.</a:t>
            </a:r>
            <a:endParaRPr lang="en-US" sz="1200" dirty="0" smtClean="0">
              <a:solidFill>
                <a:srgbClr val="4D4D4D"/>
              </a:solidFill>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3</a:t>
            </a:fld>
            <a:endParaRPr lang="en-US" dirty="0"/>
          </a:p>
        </p:txBody>
      </p:sp>
    </p:spTree>
    <p:extLst>
      <p:ext uri="{BB962C8B-B14F-4D97-AF65-F5344CB8AC3E}">
        <p14:creationId xmlns:p14="http://schemas.microsoft.com/office/powerpoint/2010/main" xmlns="" val="667624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a:t>
            </a:r>
            <a:r>
              <a:rPr lang="en-US" baseline="0" dirty="0" smtClean="0"/>
              <a:t> about Confidentially Agreement.</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Patty -Is it also possible to show a screen that includes a field with a star in it, so we can indicate that when there is a star, there is more information? Add</a:t>
            </a:r>
            <a:r>
              <a:rPr lang="en-US" baseline="0" dirty="0" smtClean="0"/>
              <a:t> to certifier’s effort statement and add to showing on hold!</a:t>
            </a:r>
            <a:endParaRPr lang="en-US" dirty="0" smtClean="0"/>
          </a:p>
          <a:p>
            <a:endParaRPr lang="en-US" dirty="0" smtClean="0"/>
          </a:p>
          <a:p>
            <a:endParaRPr lang="en-US" dirty="0" smtClean="0"/>
          </a:p>
          <a:p>
            <a:r>
              <a:rPr lang="en-US" dirty="0" smtClean="0"/>
              <a:t>To review</a:t>
            </a:r>
            <a:r>
              <a:rPr lang="en-US" baseline="0" dirty="0" smtClean="0"/>
              <a:t> effort statements for your assigned certifiers, click on My Certifier Portfolio tab.</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review</a:t>
            </a:r>
            <a:r>
              <a:rPr lang="en-US" baseline="0" dirty="0" smtClean="0"/>
              <a:t> annual effort statements for your assigned certifiers, </a:t>
            </a:r>
            <a:r>
              <a:rPr lang="en-US" b="1" u="sng" baseline="0" dirty="0" smtClean="0"/>
              <a:t>click on the My Certifier Portfolio tab on your Home Page and click on a certifier’s name.</a:t>
            </a:r>
          </a:p>
          <a:p>
            <a:r>
              <a:rPr lang="en-US" sz="1200" kern="1200" dirty="0" smtClean="0">
                <a:solidFill>
                  <a:schemeClr val="tx1"/>
                </a:solidFill>
                <a:latin typeface="+mn-lt"/>
                <a:ea typeface="+mn-ea"/>
                <a:cs typeface="+mn-cs"/>
              </a:rPr>
              <a:t>Attachments: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Examples of types of attachments: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--Certifications manually signed prior to the certification period: </a:t>
            </a:r>
            <a:r>
              <a:rPr lang="en-US" sz="1200" b="1" u="sng" kern="1200" dirty="0" smtClean="0">
                <a:solidFill>
                  <a:schemeClr val="tx1"/>
                </a:solidFill>
                <a:latin typeface="+mn-lt"/>
                <a:ea typeface="+mn-ea"/>
                <a:cs typeface="+mn-cs"/>
              </a:rPr>
              <a:t>If a Certifier has left the University and needed to sign-off on their effort statement before the official certification period opens,</a:t>
            </a:r>
            <a:r>
              <a:rPr lang="en-US" sz="1200" b="1" u="sng" kern="1200" baseline="0" dirty="0" smtClean="0">
                <a:solidFill>
                  <a:schemeClr val="tx1"/>
                </a:solidFill>
                <a:latin typeface="+mn-lt"/>
                <a:ea typeface="+mn-ea"/>
                <a:cs typeface="+mn-cs"/>
              </a:rPr>
              <a:t> the Grant Manager or PEC can print the certification by clicking the PDF icon.</a:t>
            </a:r>
            <a:r>
              <a:rPr lang="en-US" sz="1200" b="1"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The Grant Manager or PEC</a:t>
            </a:r>
            <a:r>
              <a:rPr lang="en-US" sz="1200" b="1" u="sng" kern="1200" baseline="0" dirty="0" smtClean="0">
                <a:solidFill>
                  <a:schemeClr val="tx1"/>
                </a:solidFill>
                <a:latin typeface="+mn-lt"/>
                <a:ea typeface="+mn-ea"/>
                <a:cs typeface="+mn-cs"/>
              </a:rPr>
              <a:t> would then email a copy of the signed certification to the Tub EC, who would mark the statement as manually certified and upload the </a:t>
            </a:r>
            <a:r>
              <a:rPr lang="en-US" sz="1200" b="1" u="sng" kern="1200" dirty="0" smtClean="0">
                <a:solidFill>
                  <a:schemeClr val="tx1"/>
                </a:solidFill>
                <a:latin typeface="+mn-lt"/>
                <a:ea typeface="+mn-ea"/>
                <a:cs typeface="+mn-cs"/>
              </a:rPr>
              <a:t>PDF statement as an attachment.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--Re-certifications: If a statement needs to be re-certified, documentation may be attached that provides the reason for the re-certification.</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review</a:t>
            </a:r>
            <a:r>
              <a:rPr lang="en-US" baseline="0" dirty="0" smtClean="0"/>
              <a:t> project statements for your assigned certifiers, click on My Account Portfolio tab.</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review</a:t>
            </a:r>
            <a:r>
              <a:rPr lang="en-US" baseline="0" dirty="0" smtClean="0"/>
              <a:t> annual effort statements for your assigned certifiers, </a:t>
            </a:r>
            <a:r>
              <a:rPr lang="en-US" b="1" u="sng" baseline="0" dirty="0" smtClean="0"/>
              <a:t>click on the My Certifier Portfolio tab on your Home Page and click on a certifier’s name.</a:t>
            </a:r>
          </a:p>
          <a:p>
            <a:r>
              <a:rPr lang="en-US" sz="1200" kern="1200" dirty="0" smtClean="0">
                <a:solidFill>
                  <a:schemeClr val="tx1"/>
                </a:solidFill>
                <a:latin typeface="+mn-lt"/>
                <a:ea typeface="+mn-ea"/>
                <a:cs typeface="+mn-cs"/>
              </a:rPr>
              <a:t>Attachments: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Examples of types of attachments: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--Certifications manually signed prior to the certification period: </a:t>
            </a:r>
            <a:r>
              <a:rPr lang="en-US" sz="1200" b="1" u="sng" kern="1200" dirty="0" smtClean="0">
                <a:solidFill>
                  <a:schemeClr val="tx1"/>
                </a:solidFill>
                <a:latin typeface="+mn-lt"/>
                <a:ea typeface="+mn-ea"/>
                <a:cs typeface="+mn-cs"/>
              </a:rPr>
              <a:t>If a Certifier has left the University and needed to sign-off on their effort statement before the official certification period opens,</a:t>
            </a:r>
            <a:r>
              <a:rPr lang="en-US" sz="1200" b="1" u="sng" kern="1200" baseline="0" dirty="0" smtClean="0">
                <a:solidFill>
                  <a:schemeClr val="tx1"/>
                </a:solidFill>
                <a:latin typeface="+mn-lt"/>
                <a:ea typeface="+mn-ea"/>
                <a:cs typeface="+mn-cs"/>
              </a:rPr>
              <a:t> the Grant Manager or PEC can print the certification by clicking the PDF icon.</a:t>
            </a:r>
            <a:r>
              <a:rPr lang="en-US" sz="1200" b="1"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The Grant Manager or PEC</a:t>
            </a:r>
            <a:r>
              <a:rPr lang="en-US" sz="1200" b="1" u="sng" kern="1200" baseline="0" dirty="0" smtClean="0">
                <a:solidFill>
                  <a:schemeClr val="tx1"/>
                </a:solidFill>
                <a:latin typeface="+mn-lt"/>
                <a:ea typeface="+mn-ea"/>
                <a:cs typeface="+mn-cs"/>
              </a:rPr>
              <a:t> would then email a copy of the signed certification to the Tub EC, who would mark the statement as manually certified and upload the </a:t>
            </a:r>
            <a:r>
              <a:rPr lang="en-US" sz="1200" b="1" u="sng" kern="1200" dirty="0" smtClean="0">
                <a:solidFill>
                  <a:schemeClr val="tx1"/>
                </a:solidFill>
                <a:latin typeface="+mn-lt"/>
                <a:ea typeface="+mn-ea"/>
                <a:cs typeface="+mn-cs"/>
              </a:rPr>
              <a:t>PDF statement as an attachment.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--Re-certifications: If a statement needs to be re-certified, documentation may be attached that provides the reason for the re-certification.</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viewing place statement on hold. ? Placing Multiple statements on hold (?) Comment is required.</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If you do not see a list of  Covered Individuals after selecting the People Tab, click the (+) to expand the list.</a:t>
            </a:r>
            <a:endParaRPr lang="en-US" b="1" u="sng" dirty="0" smtClean="0"/>
          </a:p>
          <a:p>
            <a:endParaRPr lang="en-US" dirty="0" smtClean="0"/>
          </a:p>
          <a:p>
            <a:endParaRPr lang="en-US" dirty="0" smtClean="0"/>
          </a:p>
          <a:p>
            <a:r>
              <a:rPr lang="en-US" dirty="0" smtClean="0"/>
              <a:t>To</a:t>
            </a:r>
            <a:r>
              <a:rPr lang="en-US" baseline="0" dirty="0" smtClean="0"/>
              <a:t> obtain a Summary of most recent Certifications by department use the Department Dashboard and to view any statement listed.  </a:t>
            </a:r>
            <a:r>
              <a:rPr lang="en-US" b="1" u="sng" baseline="0" dirty="0" smtClean="0"/>
              <a:t>Hover over for and check to make sure correct statement and if multiple statements – select the desired link in the pop-up.</a:t>
            </a:r>
          </a:p>
          <a:p>
            <a:endParaRPr lang="en-US" b="1" u="sng" baseline="0"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Lookup to </a:t>
            </a:r>
          </a:p>
          <a:p>
            <a:r>
              <a:rPr lang="en-US" b="1" u="sng" baseline="0" dirty="0" smtClean="0"/>
              <a:t>The result boxes navigate users to different screens within the system.  </a:t>
            </a:r>
          </a:p>
          <a:p>
            <a:pPr marL="171450" indent="-171450">
              <a:buFont typeface="Arial" pitchFamily="34" charset="0"/>
              <a:buChar char="•"/>
            </a:pPr>
            <a:r>
              <a:rPr lang="en-US" b="1" u="sng" baseline="0" dirty="0" smtClean="0"/>
              <a:t>The Employee results box navigates users to the Annual Effort Statement for an individual.</a:t>
            </a:r>
          </a:p>
          <a:p>
            <a:pPr marL="171450" indent="-171450">
              <a:buFont typeface="Arial" pitchFamily="34" charset="0"/>
              <a:buChar char="•"/>
            </a:pPr>
            <a:r>
              <a:rPr lang="en-US" b="1" u="sng" baseline="0" dirty="0" smtClean="0"/>
              <a:t>The Department results box navigates users to the Department Dashboard for a department.</a:t>
            </a:r>
          </a:p>
          <a:p>
            <a:pPr marL="171450" indent="-171450">
              <a:buFont typeface="Arial" pitchFamily="34" charset="0"/>
              <a:buChar char="•"/>
            </a:pPr>
            <a:r>
              <a:rPr lang="en-US" b="1" u="sng" baseline="0" dirty="0" smtClean="0"/>
              <a:t>The Active/Inactive Fund/Account results boxes navigate users to the Fund/Account Summary screen for a fund or account.  All project statements can be access through the Account Summary screen.</a:t>
            </a:r>
          </a:p>
          <a:p>
            <a:pPr marL="628650" lvl="1" indent="-171450">
              <a:buFont typeface="Arial" pitchFamily="34" charset="0"/>
              <a:buChar char="•"/>
            </a:pPr>
            <a:r>
              <a:rPr lang="en-US" b="1" u="sng" baseline="0" dirty="0" smtClean="0"/>
              <a:t>Inactive indicates that the account is past the end date, it does not refer to inactive in GMAS.</a:t>
            </a:r>
          </a:p>
          <a:p>
            <a:endParaRPr lang="en-US" baseline="0" dirty="0" smtClean="0"/>
          </a:p>
          <a:p>
            <a:endParaRPr lang="en-US" baseline="0" dirty="0" smtClean="0"/>
          </a:p>
          <a:p>
            <a:r>
              <a:rPr lang="en-US" sz="1200" kern="1200" dirty="0" smtClean="0">
                <a:solidFill>
                  <a:schemeClr val="tx1"/>
                </a:solidFill>
                <a:latin typeface="+mn-lt"/>
                <a:ea typeface="+mn-ea"/>
                <a:cs typeface="+mn-cs"/>
              </a:rPr>
              <a:t>Reasons to use lookup:</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 GM or PEC can use lookup to review the status of an annual effort </a:t>
            </a:r>
            <a:r>
              <a:rPr lang="en-US" sz="1200" kern="1200" dirty="0" err="1" smtClean="0">
                <a:solidFill>
                  <a:schemeClr val="tx1"/>
                </a:solidFill>
                <a:latin typeface="+mn-lt"/>
                <a:ea typeface="+mn-ea"/>
                <a:cs typeface="+mn-cs"/>
              </a:rPr>
              <a:t>cerfication</a:t>
            </a:r>
            <a:r>
              <a:rPr lang="en-US" sz="1200" kern="1200" dirty="0" smtClean="0">
                <a:solidFill>
                  <a:schemeClr val="tx1"/>
                </a:solidFill>
                <a:latin typeface="+mn-lt"/>
                <a:ea typeface="+mn-ea"/>
                <a:cs typeface="+mn-cs"/>
              </a:rPr>
              <a:t>.  They can enter the HUID of the Certifier and then select the subactivity, then view the Historical Category to see if the statement is certified,</a:t>
            </a:r>
            <a:r>
              <a:rPr lang="en-US" sz="1200" kern="1200" baseline="0" dirty="0" smtClean="0">
                <a:solidFill>
                  <a:schemeClr val="tx1"/>
                </a:solidFill>
                <a:latin typeface="+mn-lt"/>
                <a:ea typeface="+mn-ea"/>
                <a:cs typeface="+mn-cs"/>
              </a:rPr>
              <a:t> </a:t>
            </a:r>
            <a:r>
              <a:rPr lang="en-US" sz="1200" b="1" u="sng" kern="1200" baseline="0" dirty="0" smtClean="0">
                <a:solidFill>
                  <a:schemeClr val="tx1"/>
                </a:solidFill>
                <a:latin typeface="+mn-lt"/>
                <a:ea typeface="+mn-ea"/>
                <a:cs typeface="+mn-cs"/>
              </a:rPr>
              <a:t>however, it is recommended that the department dashboard be used to access annual effort statements.</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 GM or PEC can use the lookup to review the status of a Quarterly Project Effort Certification.  They can enter the first six digits of the Fund (part of the "subactivity") in the lookup field, then select the full account number, then look at the Associated Project Statements to verify the statement has status of "Certified."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dirty="0" smtClean="0">
                <a:solidFill>
                  <a:srgbClr val="FFFF99"/>
                </a:solidFill>
                <a:latin typeface="+mn-lt"/>
                <a:ea typeface="+mn-ea"/>
                <a:cs typeface="+mn-cs"/>
              </a:rPr>
              <a:t>During the </a:t>
            </a:r>
            <a:r>
              <a:rPr lang="en-US" sz="1200" b="1" kern="1200" dirty="0" smtClean="0">
                <a:solidFill>
                  <a:srgbClr val="FFFF99"/>
                </a:solidFill>
                <a:latin typeface="+mn-lt"/>
                <a:ea typeface="+mn-ea"/>
                <a:cs typeface="+mn-cs"/>
              </a:rPr>
              <a:t>pre-award phase</a:t>
            </a:r>
            <a:r>
              <a:rPr lang="en-US" sz="1200" kern="1200" dirty="0" smtClean="0">
                <a:solidFill>
                  <a:srgbClr val="FFFF99"/>
                </a:solidFill>
                <a:latin typeface="+mn-lt"/>
                <a:ea typeface="+mn-ea"/>
                <a:cs typeface="+mn-cs"/>
              </a:rPr>
              <a:t>, the proposal and committed effort is identified</a:t>
            </a:r>
            <a:r>
              <a:rPr lang="en-US" sz="1200" kern="1200" baseline="0" dirty="0" smtClean="0">
                <a:solidFill>
                  <a:srgbClr val="FFFF99"/>
                </a:solidFill>
                <a:latin typeface="+mn-lt"/>
                <a:ea typeface="+mn-ea"/>
                <a:cs typeface="+mn-cs"/>
              </a:rPr>
              <a:t>.</a:t>
            </a:r>
          </a:p>
          <a:p>
            <a:pPr marL="228600" indent="-228600">
              <a:buFont typeface="+mj-lt"/>
              <a:buAutoNum type="arabicPeriod"/>
            </a:pPr>
            <a:r>
              <a:rPr lang="en-US" sz="1200" kern="1200" dirty="0" smtClean="0">
                <a:solidFill>
                  <a:srgbClr val="FFFF99"/>
                </a:solidFill>
                <a:latin typeface="+mn-lt"/>
                <a:ea typeface="+mn-ea"/>
                <a:cs typeface="+mn-cs"/>
              </a:rPr>
              <a:t>When the </a:t>
            </a:r>
            <a:r>
              <a:rPr lang="en-US" sz="1200" b="1" kern="1200" dirty="0" smtClean="0">
                <a:solidFill>
                  <a:srgbClr val="FFFF99"/>
                </a:solidFill>
                <a:latin typeface="+mn-lt"/>
                <a:ea typeface="+mn-ea"/>
                <a:cs typeface="+mn-cs"/>
              </a:rPr>
              <a:t>award is established</a:t>
            </a:r>
            <a:r>
              <a:rPr lang="en-US" sz="1200" kern="1200" dirty="0" smtClean="0">
                <a:solidFill>
                  <a:srgbClr val="FFFF99"/>
                </a:solidFill>
                <a:latin typeface="+mn-lt"/>
                <a:ea typeface="+mn-ea"/>
                <a:cs typeface="+mn-cs"/>
              </a:rPr>
              <a:t>,  the proposed effort now becomes the committed effort and is stored in GMAS and</a:t>
            </a:r>
            <a:r>
              <a:rPr lang="en-US" sz="1200" kern="1200" baseline="0" dirty="0" smtClean="0">
                <a:solidFill>
                  <a:srgbClr val="FFFF99"/>
                </a:solidFill>
                <a:latin typeface="+mn-lt"/>
                <a:ea typeface="+mn-ea"/>
                <a:cs typeface="+mn-cs"/>
              </a:rPr>
              <a:t> the </a:t>
            </a:r>
            <a:r>
              <a:rPr lang="en-US" sz="1200" kern="1200" dirty="0" smtClean="0">
                <a:solidFill>
                  <a:srgbClr val="FFFF99"/>
                </a:solidFill>
                <a:latin typeface="+mn-lt"/>
                <a:ea typeface="+mn-ea"/>
                <a:cs typeface="+mn-cs"/>
              </a:rPr>
              <a:t>cost share information is established.   </a:t>
            </a:r>
          </a:p>
          <a:p>
            <a:pPr marL="228600" indent="-228600">
              <a:buFont typeface="+mj-lt"/>
              <a:buAutoNum type="arabicPeriod"/>
            </a:pPr>
            <a:r>
              <a:rPr lang="en-US" sz="1200" kern="1200" dirty="0" smtClean="0">
                <a:solidFill>
                  <a:srgbClr val="FFFF99"/>
                </a:solidFill>
                <a:latin typeface="+mn-lt"/>
                <a:ea typeface="+mn-ea"/>
                <a:cs typeface="+mn-cs"/>
              </a:rPr>
              <a:t>During the </a:t>
            </a:r>
            <a:r>
              <a:rPr lang="en-US" sz="1200" b="1" kern="1200" dirty="0" smtClean="0">
                <a:solidFill>
                  <a:srgbClr val="FFFF99"/>
                </a:solidFill>
                <a:latin typeface="+mn-lt"/>
                <a:ea typeface="+mn-ea"/>
                <a:cs typeface="+mn-cs"/>
              </a:rPr>
              <a:t>post award </a:t>
            </a:r>
            <a:r>
              <a:rPr lang="en-US" sz="1200" kern="1200" dirty="0" smtClean="0">
                <a:solidFill>
                  <a:srgbClr val="FFFF99"/>
                </a:solidFill>
                <a:latin typeface="+mn-lt"/>
                <a:ea typeface="+mn-ea"/>
                <a:cs typeface="+mn-cs"/>
              </a:rPr>
              <a:t>phase, when individuals identified as team members get paid from </a:t>
            </a:r>
            <a:r>
              <a:rPr lang="en-US" sz="1200" kern="1200" baseline="0" dirty="0" smtClean="0">
                <a:solidFill>
                  <a:srgbClr val="FFFF99"/>
                </a:solidFill>
                <a:latin typeface="+mn-lt"/>
                <a:ea typeface="+mn-ea"/>
                <a:cs typeface="+mn-cs"/>
              </a:rPr>
              <a:t>the </a:t>
            </a:r>
            <a:r>
              <a:rPr lang="en-US" sz="1200" kern="1200" dirty="0" smtClean="0">
                <a:solidFill>
                  <a:srgbClr val="FFFF99"/>
                </a:solidFill>
                <a:latin typeface="+mn-lt"/>
                <a:ea typeface="+mn-ea"/>
                <a:cs typeface="+mn-cs"/>
              </a:rPr>
              <a:t>project account (fund, activity, </a:t>
            </a:r>
            <a:r>
              <a:rPr lang="en-US" sz="1200" kern="1200" dirty="0" err="1" smtClean="0">
                <a:solidFill>
                  <a:srgbClr val="FFFF99"/>
                </a:solidFill>
                <a:latin typeface="+mn-lt"/>
                <a:ea typeface="+mn-ea"/>
                <a:cs typeface="+mn-cs"/>
              </a:rPr>
              <a:t>subactivities</a:t>
            </a:r>
            <a:r>
              <a:rPr lang="en-US" sz="1200" kern="1200" dirty="0" smtClean="0">
                <a:solidFill>
                  <a:srgbClr val="FFFF99"/>
                </a:solidFill>
                <a:latin typeface="+mn-lt"/>
                <a:ea typeface="+mn-ea"/>
                <a:cs typeface="+mn-cs"/>
              </a:rPr>
              <a:t>) the payroll distribution as well as adjusted labor distributions for that account are collected, and fed into and stored with that particular project information in </a:t>
            </a:r>
            <a:r>
              <a:rPr lang="en-US" sz="1200" kern="1200" dirty="0" err="1" smtClean="0">
                <a:solidFill>
                  <a:srgbClr val="FFFF99"/>
                </a:solidFill>
                <a:latin typeface="+mn-lt"/>
                <a:ea typeface="+mn-ea"/>
                <a:cs typeface="+mn-cs"/>
              </a:rPr>
              <a:t>ecrt</a:t>
            </a:r>
            <a:r>
              <a:rPr lang="en-US" sz="1200" kern="1200" dirty="0" smtClean="0">
                <a:solidFill>
                  <a:srgbClr val="FFFF99"/>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when </a:t>
            </a:r>
            <a:r>
              <a:rPr lang="en-US" sz="1200" b="1" kern="1200" dirty="0" smtClean="0">
                <a:solidFill>
                  <a:schemeClr val="tx1"/>
                </a:solidFill>
                <a:latin typeface="+mn-lt"/>
                <a:ea typeface="+mn-ea"/>
                <a:cs typeface="+mn-cs"/>
              </a:rPr>
              <a:t>effort reporting tracking </a:t>
            </a:r>
            <a:r>
              <a:rPr lang="en-US" sz="1200" kern="1200" dirty="0" smtClean="0">
                <a:solidFill>
                  <a:schemeClr val="tx1"/>
                </a:solidFill>
                <a:latin typeface="+mn-lt"/>
                <a:ea typeface="+mn-ea"/>
                <a:cs typeface="+mn-cs"/>
              </a:rPr>
              <a:t>begins.  </a:t>
            </a:r>
          </a:p>
          <a:p>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As the data is collected in ecrt, ecrt generates effort reporting statements for the individual as well as the project account (fund, activity and subactivity).   </a:t>
            </a:r>
          </a:p>
          <a:p>
            <a:pPr marL="228600" indent="-228600">
              <a:buFont typeface="+mj-lt"/>
              <a:buAutoNum type="arabicPeriod"/>
            </a:pPr>
            <a:r>
              <a:rPr lang="en-US" sz="1200" kern="1200" dirty="0" smtClean="0">
                <a:solidFill>
                  <a:schemeClr val="tx1"/>
                </a:solidFill>
                <a:latin typeface="+mn-lt"/>
                <a:ea typeface="+mn-ea"/>
                <a:cs typeface="+mn-cs"/>
              </a:rPr>
              <a:t>Those with access to ecrt can monitor the effort reporting statements, commitment effort and cost sharing of individuals and project accounts for those statements they have access to.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certain times (quarterly and at General Ledger Close) effort reporting enters the effort certification lifecycle. </a:t>
            </a:r>
          </a:p>
          <a:p>
            <a:endParaRPr lang="en-US" sz="1200" kern="1200" dirty="0" smtClean="0">
              <a:solidFill>
                <a:schemeClr val="tx1"/>
              </a:solidFill>
              <a:latin typeface="+mn-lt"/>
              <a:ea typeface="+mn-ea"/>
              <a:cs typeface="+mn-cs"/>
            </a:endParaRPr>
          </a:p>
          <a:p>
            <a:pPr marL="228600" indent="-228600">
              <a:buFont typeface="+mj-lt"/>
              <a:buNone/>
            </a:pPr>
            <a:r>
              <a:rPr lang="en-US" sz="1200" kern="1200" dirty="0" smtClean="0">
                <a:solidFill>
                  <a:schemeClr val="tx1"/>
                </a:solidFill>
                <a:latin typeface="+mn-lt"/>
                <a:ea typeface="+mn-ea"/>
                <a:cs typeface="+mn-cs"/>
              </a:rPr>
              <a:t>The effort certification lifecycle includes reviewing statements and having faculty and principal investigators access </a:t>
            </a:r>
            <a:r>
              <a:rPr lang="en-US" sz="1200" kern="1200" dirty="0" err="1" smtClean="0">
                <a:solidFill>
                  <a:schemeClr val="tx1"/>
                </a:solidFill>
                <a:latin typeface="+mn-lt"/>
                <a:ea typeface="+mn-ea"/>
                <a:cs typeface="+mn-cs"/>
              </a:rPr>
              <a:t>ecrt</a:t>
            </a:r>
            <a:r>
              <a:rPr lang="en-US" sz="1200" kern="1200" dirty="0" smtClean="0">
                <a:solidFill>
                  <a:schemeClr val="tx1"/>
                </a:solidFill>
                <a:latin typeface="+mn-lt"/>
                <a:ea typeface="+mn-ea"/>
                <a:cs typeface="+mn-cs"/>
              </a:rPr>
              <a:t>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certify their own effort and effort of those in their charge on his or her grants.</a:t>
            </a:r>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Best</a:t>
            </a:r>
            <a:r>
              <a:rPr lang="en-US" baseline="0" dirty="0" smtClean="0"/>
              <a:t> practices for attachments and notes.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basic workflow for Certifiers.</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a:t>
            </a:r>
            <a:r>
              <a:rPr lang="en-US" baseline="0" dirty="0" smtClean="0"/>
              <a:t> page of ecrt displays and always displays your personal work list.  To exit, select Sign out.  To </a:t>
            </a:r>
            <a:r>
              <a:rPr lang="en-US" b="1" u="sng" baseline="0" dirty="0" smtClean="0"/>
              <a:t>view system help references</a:t>
            </a:r>
            <a:r>
              <a:rPr lang="en-US" baseline="0" dirty="0" smtClean="0"/>
              <a:t>, click on the question mark icon that appears on any window.</a:t>
            </a:r>
          </a:p>
          <a:p>
            <a:endParaRPr lang="en-US" baseline="0" dirty="0" smtClean="0"/>
          </a:p>
          <a:p>
            <a:r>
              <a:rPr lang="en-US" b="1" i="0" u="sng" baseline="0" dirty="0" smtClean="0"/>
              <a:t>To locate Harvard specific help information, refer to the link “Harvard ecrt Wiki” on the left side of the Home Page.</a:t>
            </a:r>
          </a:p>
        </p:txBody>
      </p:sp>
      <p:sp>
        <p:nvSpPr>
          <p:cNvPr id="4" name="Slide Number Placeholder 3"/>
          <p:cNvSpPr>
            <a:spLocks noGrp="1"/>
          </p:cNvSpPr>
          <p:nvPr>
            <p:ph type="sldNum" sz="quarter" idx="10"/>
          </p:nvPr>
        </p:nvSpPr>
        <p:spPr/>
        <p:txBody>
          <a:bodyPr/>
          <a:lstStyle/>
          <a:p>
            <a:fld id="{578DAF0E-D9F9-4C26-AD7A-23CF8E23B0FD}"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lvl="0" indent="-182880">
              <a:buFont typeface="Arial" pitchFamily="34" charset="0"/>
              <a:buChar char="•"/>
            </a:pPr>
            <a:r>
              <a:rPr lang="en-US" sz="1200" b="1" u="sng" dirty="0" smtClean="0">
                <a:solidFill>
                  <a:srgbClr val="FF0000"/>
                </a:solidFill>
              </a:rPr>
              <a:t>Because</a:t>
            </a:r>
            <a:r>
              <a:rPr lang="en-US" sz="1200" b="1" u="sng" baseline="0" dirty="0" smtClean="0">
                <a:solidFill>
                  <a:srgbClr val="FF0000"/>
                </a:solidFill>
              </a:rPr>
              <a:t> ecrt is an electronic based solution, </a:t>
            </a:r>
            <a:r>
              <a:rPr lang="en-US" sz="1200" b="0" u="sng" baseline="0" dirty="0" smtClean="0">
                <a:solidFill>
                  <a:srgbClr val="FF0000"/>
                </a:solidFill>
              </a:rPr>
              <a:t>certifiers can log in anytime anywhere assuming internet access is available</a:t>
            </a:r>
            <a:endParaRPr lang="en-US" sz="1200" b="0" dirty="0" smtClean="0">
              <a:solidFill>
                <a:srgbClr val="4D4D4D"/>
              </a:solidFill>
            </a:endParaRPr>
          </a:p>
          <a:p>
            <a:pPr marL="182880" lvl="0" indent="-182880">
              <a:buFont typeface="Arial" pitchFamily="34" charset="0"/>
              <a:buNone/>
            </a:pPr>
            <a:r>
              <a:rPr lang="en-US" sz="1200" b="0" dirty="0" smtClean="0">
                <a:solidFill>
                  <a:srgbClr val="4D4D4D"/>
                </a:solidFill>
              </a:rPr>
              <a:t>Talk to Detailed Listed.</a:t>
            </a:r>
          </a:p>
          <a:p>
            <a:pPr marL="182880" lvl="0" indent="-182880">
              <a:buFont typeface="Arial" pitchFamily="34" charset="0"/>
              <a:buChar char="•"/>
            </a:pPr>
            <a:r>
              <a:rPr lang="en-US" sz="1200" b="0" dirty="0" smtClean="0">
                <a:solidFill>
                  <a:srgbClr val="4D4D4D"/>
                </a:solidFill>
              </a:rPr>
              <a:t>Staff certifications shift from monthly (now quarterly)</a:t>
            </a:r>
          </a:p>
          <a:p>
            <a:pPr marL="182880" lvl="0" indent="-182880">
              <a:buFont typeface="Arial" pitchFamily="34" charset="0"/>
              <a:buChar char="•"/>
            </a:pPr>
            <a:r>
              <a:rPr lang="en-US" sz="1200" b="0" dirty="0" smtClean="0">
                <a:solidFill>
                  <a:srgbClr val="4D4D4D"/>
                </a:solidFill>
              </a:rPr>
              <a:t>CREW salary certification reports and FASERS (these get re</a:t>
            </a:r>
            <a:r>
              <a:rPr lang="en-US" sz="1200" dirty="0" smtClean="0">
                <a:solidFill>
                  <a:srgbClr val="4D4D4D"/>
                </a:solidFill>
              </a:rPr>
              <a:t>tired) – DOES NOT REPLACE DETAIL</a:t>
            </a:r>
            <a:r>
              <a:rPr lang="en-US" sz="1200" baseline="0" dirty="0" smtClean="0">
                <a:solidFill>
                  <a:srgbClr val="4D4D4D"/>
                </a:solidFill>
              </a:rPr>
              <a:t> LISTING</a:t>
            </a:r>
            <a:endParaRPr lang="en-US" sz="1200" dirty="0" smtClean="0">
              <a:solidFill>
                <a:srgbClr val="4D4D4D"/>
              </a:solidFill>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5</a:t>
            </a:fld>
            <a:endParaRPr lang="en-US" dirty="0"/>
          </a:p>
        </p:txBody>
      </p:sp>
    </p:spTree>
    <p:extLst>
      <p:ext uri="{BB962C8B-B14F-4D97-AF65-F5344CB8AC3E}">
        <p14:creationId xmlns:p14="http://schemas.microsoft.com/office/powerpoint/2010/main" xmlns="" val="74520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work list organizes effort reporting information and tasks by Tabs and the tabs that display depends upon your role. A certifier will only see the Certifier To Do List which contains effort tasks requiring their attention - a list of effort and project statements that they are required to review and certify.  A Grant Manager, PEC, SEC, and TEC work list always displays the Certifier To Do List, but </a:t>
            </a:r>
            <a:r>
              <a:rPr lang="en-US" b="1" u="sng" dirty="0" smtClean="0"/>
              <a:t>these individuals</a:t>
            </a:r>
            <a:r>
              <a:rPr lang="en-US" b="1" u="sng" baseline="0" dirty="0" smtClean="0"/>
              <a:t> </a:t>
            </a:r>
            <a:r>
              <a:rPr lang="en-US" b="1" u="sng" dirty="0" smtClean="0"/>
              <a:t>should instead look to the My Certifier Portfolio and My Account</a:t>
            </a:r>
            <a:r>
              <a:rPr lang="en-US" b="1" u="sng" baseline="0" dirty="0" smtClean="0"/>
              <a:t> </a:t>
            </a:r>
            <a:r>
              <a:rPr lang="en-US" b="1" u="sng" dirty="0" smtClean="0"/>
              <a:t>Portfolio Tabs to</a:t>
            </a:r>
            <a:r>
              <a:rPr lang="en-US" b="1" u="sng" baseline="0" dirty="0" smtClean="0"/>
              <a:t> </a:t>
            </a:r>
            <a:r>
              <a:rPr lang="en-US" b="1" u="sng" dirty="0" smtClean="0"/>
              <a:t>review and monitor the outstanding certification statements in their portfolio.</a:t>
            </a:r>
            <a:r>
              <a:rPr lang="en-US" dirty="0" smtClean="0"/>
              <a:t>   Additionally, an effort tasks tab will display and will be the default tab when the GM, PEC, SEC and TEC access ecrt and there are effort tasks requiring their attention.</a:t>
            </a:r>
          </a:p>
          <a:p>
            <a:endParaRPr lang="en-US" dirty="0" smtClean="0"/>
          </a:p>
          <a:p>
            <a:r>
              <a:rPr lang="en-US" dirty="0" smtClean="0"/>
              <a:t>Note – may only</a:t>
            </a:r>
            <a:r>
              <a:rPr lang="en-US" baseline="0" dirty="0" smtClean="0"/>
              <a:t> want to talk about certifier at this point! </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Navigation</a:t>
            </a:r>
            <a:r>
              <a:rPr lang="en-US" baseline="0" dirty="0" smtClean="0"/>
              <a:t> bar contains menus grouping commands.  Most of the commands you access can be accessed directly from clicking on information contained in the tabs or by selecting commands from the menus.  Information displayed on a tab can be sorted by clicking on the title of the column. Clicking on Home always displays your personal work list.</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Effort</a:t>
            </a:r>
            <a:r>
              <a:rPr lang="en-US" baseline="0" dirty="0" smtClean="0"/>
              <a:t> statement or statements are reviewed in the effort statements window that appears.  Go thru additional features (not outline here)</a:t>
            </a:r>
          </a:p>
          <a:p>
            <a:endParaRPr lang="en-US" baseline="0" dirty="0" smtClean="0"/>
          </a:p>
          <a:p>
            <a:endParaRPr lang="en-US" b="1" u="sng"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Effort</a:t>
            </a:r>
            <a:r>
              <a:rPr lang="en-US" baseline="0" dirty="0" smtClean="0"/>
              <a:t> statement or statements are reviewed in the effort statements window that appears.  Go thru additional features (not outline here)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The statement must be in % mode to certify.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Q:</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Why can't I click on the certify button? (For non-certifiers)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because only certifiers can click the certify button.</a:t>
            </a:r>
            <a:endParaRPr lang="en-US" b="1" u="sng" dirty="0" smtClean="0"/>
          </a:p>
          <a:p>
            <a:endParaRPr lang="en-US" dirty="0" smtClean="0"/>
          </a:p>
          <a:p>
            <a:r>
              <a:rPr lang="en-US" dirty="0" smtClean="0"/>
              <a:t>When the Certify button is clicked, an attestation statement</a:t>
            </a:r>
            <a:r>
              <a:rPr lang="en-US" baseline="0" dirty="0" smtClean="0"/>
              <a:t> appears.  Click OK on the attestation pop-up window</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thru additional window features not listed here.</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p>
          <a:p>
            <a:endParaRPr lang="en-US" baseline="0" dirty="0" smtClean="0"/>
          </a:p>
          <a:p>
            <a:r>
              <a:rPr lang="en-US" b="1" u="sng" baseline="0" dirty="0" smtClean="0"/>
              <a:t>Note that you may have to disable your pop-up blocker.</a:t>
            </a:r>
            <a:endParaRPr lang="en-US" b="1" u="sng"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Best</a:t>
            </a:r>
            <a:r>
              <a:rPr lang="en-US" baseline="0" dirty="0" smtClean="0"/>
              <a:t> practices for attachments and notes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70" indent="-182870">
              <a:buFont typeface="Arial" pitchFamily="34" charset="0"/>
              <a:buChar char="•"/>
            </a:pPr>
            <a:r>
              <a:rPr lang="en-US" b="1" u="sng" dirty="0">
                <a:solidFill>
                  <a:srgbClr val="FF0000"/>
                </a:solidFill>
              </a:rPr>
              <a:t>Because ecrt is an electronic based solution, certifiers can log in anytime anywhere assuming internet access is available</a:t>
            </a:r>
            <a:endParaRPr lang="en-US" dirty="0">
              <a:solidFill>
                <a:srgbClr val="4D4D4D"/>
              </a:solidFill>
            </a:endParaRPr>
          </a:p>
          <a:p>
            <a:pPr marL="182870" indent="-182870"/>
            <a:r>
              <a:rPr lang="en-US" dirty="0">
                <a:solidFill>
                  <a:srgbClr val="4D4D4D"/>
                </a:solidFill>
              </a:rPr>
              <a:t>Talk to Detailed Listed.</a:t>
            </a:r>
          </a:p>
          <a:p>
            <a:pPr marL="182870" indent="-182870">
              <a:buFont typeface="Arial" pitchFamily="34" charset="0"/>
              <a:buChar char="•"/>
            </a:pPr>
            <a:r>
              <a:rPr lang="en-US" dirty="0">
                <a:solidFill>
                  <a:srgbClr val="4D4D4D"/>
                </a:solidFill>
              </a:rPr>
              <a:t>Staff certifications shift from monthly (now quarterly)</a:t>
            </a:r>
          </a:p>
          <a:p>
            <a:pPr marL="182870" indent="-182870">
              <a:buFont typeface="Arial" pitchFamily="34" charset="0"/>
              <a:buChar char="•"/>
            </a:pPr>
            <a:r>
              <a:rPr lang="en-US" dirty="0">
                <a:solidFill>
                  <a:srgbClr val="4D4D4D"/>
                </a:solidFill>
              </a:rPr>
              <a:t>CREW salary certification reports and FASERS (these get retired)</a:t>
            </a:r>
          </a:p>
          <a:p>
            <a:pPr marL="182870" indent="-182870">
              <a:buFont typeface="Arial" pitchFamily="34" charset="0"/>
              <a:buChar char="•"/>
            </a:pPr>
            <a:r>
              <a:rPr lang="en-US" dirty="0">
                <a:solidFill>
                  <a:srgbClr val="4D4D4D"/>
                </a:solidFill>
              </a:rPr>
              <a:t>Effort commitments for faculty and key personnel captured in GMAS (compared to effort charged but not certified – now in ecrt)</a:t>
            </a:r>
          </a:p>
          <a:p>
            <a:pPr marL="182870" indent="-182870">
              <a:buFont typeface="Arial" pitchFamily="34" charset="0"/>
              <a:buChar char="•"/>
            </a:pPr>
            <a:r>
              <a:rPr lang="en-US" dirty="0">
                <a:solidFill>
                  <a:srgbClr val="4D4D4D"/>
                </a:solidFill>
              </a:rPr>
              <a:t>School effort policies will be eliminated (Now- one University-wide policy)</a:t>
            </a:r>
          </a:p>
        </p:txBody>
      </p:sp>
      <p:sp>
        <p:nvSpPr>
          <p:cNvPr id="4" name="Slide Number Placeholder 3"/>
          <p:cNvSpPr>
            <a:spLocks noGrp="1"/>
          </p:cNvSpPr>
          <p:nvPr>
            <p:ph type="sldNum" sz="quarter" idx="10"/>
          </p:nvPr>
        </p:nvSpPr>
        <p:spPr/>
        <p:txBody>
          <a:bodyPr/>
          <a:lstStyle/>
          <a:p>
            <a:fld id="{578DAF0E-D9F9-4C26-AD7A-23CF8E23B0FD}" type="slidenum">
              <a:rPr lang="en-US" smtClean="0"/>
              <a:pPr/>
              <a:t>6</a:t>
            </a:fld>
            <a:endParaRPr lang="en-US" dirty="0"/>
          </a:p>
        </p:txBody>
      </p:sp>
    </p:spTree>
    <p:extLst>
      <p:ext uri="{BB962C8B-B14F-4D97-AF65-F5344CB8AC3E}">
        <p14:creationId xmlns:p14="http://schemas.microsoft.com/office/powerpoint/2010/main" xmlns="" val="745205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Department</a:t>
            </a:r>
            <a:r>
              <a:rPr lang="en-US" baseline="0" dirty="0" smtClean="0"/>
              <a:t> Dashboards, a</a:t>
            </a:r>
            <a:r>
              <a:rPr lang="en-US" dirty="0" smtClean="0"/>
              <a:t>t a glance you can see the status of effort statements by the icons</a:t>
            </a:r>
            <a:r>
              <a:rPr lang="en-US" baseline="0" dirty="0" smtClean="0"/>
              <a:t> represent the status of Effort Statements. Here is a list that you will encounter.</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Department</a:t>
            </a:r>
            <a:r>
              <a:rPr lang="en-US" baseline="0" dirty="0" smtClean="0"/>
              <a:t> Dashboards, a</a:t>
            </a:r>
            <a:r>
              <a:rPr lang="en-US" dirty="0" smtClean="0"/>
              <a:t>t a glance you can see the status of effort statements by the icons</a:t>
            </a:r>
            <a:r>
              <a:rPr lang="en-US" baseline="0" dirty="0" smtClean="0"/>
              <a:t> represent the status of Effort Statements. Here is a list that you will encounter.</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Excuse certifiers </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an informal process locally—meaning that the PEC/TEC will have to know that you need access to the system, so that you are assigned to the appropriate PEC.  I have not seen the security form for ecrt, but I would think that there would have to be an internal process that would allow the Authorized Requestor the ability to make the request to Client Services so that a new GM could be set up correctly.</a:t>
            </a:r>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Within a Tub, each department has a defined primary effort coordinator.  These individuals are responsible for facilitating the effort reporting process in their department, they determine and assign roles for their department effort reporting, and are the main contact for all department effort reporting. </a:t>
            </a:r>
          </a:p>
          <a:p>
            <a:r>
              <a:rPr lang="en-US" sz="1200" kern="1200" dirty="0" smtClean="0">
                <a:solidFill>
                  <a:schemeClr val="tx1"/>
                </a:solidFill>
                <a:latin typeface="+mn-lt"/>
                <a:ea typeface="+mn-ea"/>
                <a:cs typeface="+mn-cs"/>
              </a:rPr>
              <a:t>One or More secondary effort coordinators may be identified for the department and perform the same functions as the primary effort coordinator.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68</a:t>
            </a:fld>
            <a:endParaRPr lang="en-US" dirty="0"/>
          </a:p>
        </p:txBody>
      </p:sp>
    </p:spTree>
    <p:extLst>
      <p:ext uri="{BB962C8B-B14F-4D97-AF65-F5344CB8AC3E}">
        <p14:creationId xmlns:p14="http://schemas.microsoft.com/office/powerpoint/2010/main" xmlns="" val="2727492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take a look at re-budgeting in any award year.</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69</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 is how Grant Manager assignments have been</a:t>
            </a:r>
            <a:r>
              <a:rPr lang="en-US" sz="1200" baseline="0" dirty="0" smtClean="0"/>
              <a:t> made in the system for existing users.</a:t>
            </a:r>
            <a:endParaRPr lang="en-US" sz="12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All certifiers</a:t>
            </a:r>
            <a:r>
              <a:rPr lang="en-US" sz="1200" b="1" u="sng" baseline="0" dirty="0" smtClean="0"/>
              <a:t> on a department’s list should have a Grant Manager assignment.  If not, the PEC or SEC is </a:t>
            </a:r>
            <a:r>
              <a:rPr lang="en-US" sz="1200" b="1" u="sng" baseline="0" dirty="0" err="1" smtClean="0"/>
              <a:t>repsonsible</a:t>
            </a:r>
            <a:r>
              <a:rPr lang="en-US" sz="1200" b="1" u="sng" baseline="0" dirty="0" smtClean="0"/>
              <a:t> for assigning a GM.  If the certifier does not have a GM, assign the certifier to the Primary Effort Coordinator.</a:t>
            </a:r>
            <a:endParaRPr lang="en-US" sz="12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If</a:t>
            </a:r>
            <a:r>
              <a:rPr lang="en-US" sz="1200" b="1" u="sng" baseline="0" dirty="0" smtClean="0"/>
              <a:t> a Grant Manager is restricted, their name appears in the Alternate Effort Coordinator column next to the certifiers to whom they are assigned visibility. If a Grant Manager is Restricted, they must be restricted to all certifiers in their portfolio.</a:t>
            </a:r>
            <a:endParaRPr lang="en-US" sz="1200" b="1" u="sng" dirty="0" smtClean="0"/>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lvl="0" indent="-182880">
              <a:buFont typeface="Arial" pitchFamily="34" charset="0"/>
              <a:buChar char="•"/>
            </a:pPr>
            <a:r>
              <a:rPr lang="en-US" sz="1200" b="1" u="sng" dirty="0" smtClean="0">
                <a:solidFill>
                  <a:srgbClr val="FF0000"/>
                </a:solidFill>
              </a:rPr>
              <a:t>Because</a:t>
            </a:r>
            <a:r>
              <a:rPr lang="en-US" sz="1200" b="1" u="sng" baseline="0" dirty="0" smtClean="0">
                <a:solidFill>
                  <a:srgbClr val="FF0000"/>
                </a:solidFill>
              </a:rPr>
              <a:t> ecrt is an electronic based solution, </a:t>
            </a:r>
            <a:r>
              <a:rPr lang="en-US" sz="1200" b="0" u="sng" baseline="0" dirty="0" smtClean="0">
                <a:solidFill>
                  <a:srgbClr val="FF0000"/>
                </a:solidFill>
              </a:rPr>
              <a:t>certifiers can log in anytime anywhere assuming internet access is available</a:t>
            </a:r>
            <a:endParaRPr lang="en-US" sz="1200" b="0" dirty="0" smtClean="0">
              <a:solidFill>
                <a:srgbClr val="4D4D4D"/>
              </a:solidFill>
            </a:endParaRPr>
          </a:p>
          <a:p>
            <a:pPr marL="182880" lvl="0" indent="-182880">
              <a:buFont typeface="Arial" pitchFamily="34" charset="0"/>
              <a:buNone/>
            </a:pPr>
            <a:r>
              <a:rPr lang="en-US" sz="1200" b="0" dirty="0" smtClean="0">
                <a:solidFill>
                  <a:srgbClr val="4D4D4D"/>
                </a:solidFill>
              </a:rPr>
              <a:t>Talk to Detailed Listed.</a:t>
            </a:r>
          </a:p>
          <a:p>
            <a:pPr marL="182880" lvl="0" indent="-182880">
              <a:buFont typeface="Arial" pitchFamily="34" charset="0"/>
              <a:buChar char="•"/>
            </a:pPr>
            <a:r>
              <a:rPr lang="en-US" sz="1200" b="0" dirty="0" smtClean="0">
                <a:solidFill>
                  <a:srgbClr val="4D4D4D"/>
                </a:solidFill>
              </a:rPr>
              <a:t>Staff certifications shift from monthly (now quarterly)</a:t>
            </a:r>
          </a:p>
          <a:p>
            <a:pPr marL="182880" lvl="0" indent="-182880">
              <a:buFont typeface="Arial" pitchFamily="34" charset="0"/>
              <a:buChar char="•"/>
            </a:pPr>
            <a:r>
              <a:rPr lang="en-US" sz="1200" b="0" dirty="0" smtClean="0">
                <a:solidFill>
                  <a:srgbClr val="4D4D4D"/>
                </a:solidFill>
              </a:rPr>
              <a:t>CREW salary certification reports and FASERS (these get re</a:t>
            </a:r>
            <a:r>
              <a:rPr lang="en-US" sz="1200" dirty="0" smtClean="0">
                <a:solidFill>
                  <a:srgbClr val="4D4D4D"/>
                </a:solidFill>
              </a:rPr>
              <a:t>tired) – DOES NOT REPLACE DETAIL</a:t>
            </a:r>
            <a:r>
              <a:rPr lang="en-US" sz="1200" baseline="0" dirty="0" smtClean="0">
                <a:solidFill>
                  <a:srgbClr val="4D4D4D"/>
                </a:solidFill>
              </a:rPr>
              <a:t> LISTING</a:t>
            </a:r>
            <a:endParaRPr lang="en-US" sz="1200" dirty="0" smtClean="0">
              <a:solidFill>
                <a:srgbClr val="4D4D4D"/>
              </a:solidFill>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7</a:t>
            </a:fld>
            <a:endParaRPr lang="en-US" dirty="0"/>
          </a:p>
        </p:txBody>
      </p:sp>
    </p:spTree>
    <p:extLst>
      <p:ext uri="{BB962C8B-B14F-4D97-AF65-F5344CB8AC3E}">
        <p14:creationId xmlns:p14="http://schemas.microsoft.com/office/powerpoint/2010/main" xmlns="" val="74520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PEC may opt to do this because they have a new or junior Grant Manager and the PEC does not want this GM to see everything right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a:t>
            </a:r>
            <a:r>
              <a:rPr lang="en-US" sz="1200" baseline="0" dirty="0" smtClean="0"/>
              <a:t> a Grant Manager is restricted,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71</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72</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a:t>
            </a:r>
            <a:r>
              <a:rPr lang="en-US" baseline="0" dirty="0" smtClean="0"/>
              <a:t> accessed by clicking on Report Menu or clicking on the Report icon on Effort Statements window or Project Quarterly statements.</a:t>
            </a:r>
          </a:p>
          <a:p>
            <a:endParaRPr lang="en-US" baseline="0" dirty="0" smtClean="0"/>
          </a:p>
          <a:p>
            <a:r>
              <a:rPr lang="en-US" b="1" u="sng" baseline="0" dirty="0" smtClean="0"/>
              <a:t>If a certifiers name does not appear in the unassigned list, it is likely because they already assigned to another Grant Manager.  You must first </a:t>
            </a:r>
            <a:r>
              <a:rPr lang="en-US" b="1" u="sng" baseline="0" dirty="0" err="1" smtClean="0"/>
              <a:t>unassign</a:t>
            </a:r>
            <a:r>
              <a:rPr lang="en-US" b="1" u="sng" baseline="0" dirty="0" smtClean="0"/>
              <a:t> them from one GM in order to assign them to a different GM.</a:t>
            </a:r>
            <a:endParaRPr lang="en-US" b="1" u="sng"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73</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74</a:t>
            </a:fld>
            <a:endParaRPr lang="en-US" dirty="0"/>
          </a:p>
        </p:txBody>
      </p:sp>
    </p:spTree>
    <p:extLst>
      <p:ext uri="{BB962C8B-B14F-4D97-AF65-F5344CB8AC3E}">
        <p14:creationId xmlns:p14="http://schemas.microsoft.com/office/powerpoint/2010/main" xmlns="" val="1080028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If</a:t>
            </a:r>
            <a:r>
              <a:rPr lang="en-US" b="1" u="sng" baseline="0" dirty="0" smtClean="0"/>
              <a:t> you are an FAS, you will not have access to the Manage Restricted ECs section. In other words, all GMs will be restricted.</a:t>
            </a:r>
          </a:p>
          <a:p>
            <a:endParaRPr lang="en-US" baseline="0"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75</a:t>
            </a:fld>
            <a:endParaRPr lang="en-US" dirty="0"/>
          </a:p>
        </p:txBody>
      </p:sp>
    </p:spTree>
    <p:extLst>
      <p:ext uri="{BB962C8B-B14F-4D97-AF65-F5344CB8AC3E}">
        <p14:creationId xmlns:p14="http://schemas.microsoft.com/office/powerpoint/2010/main" xmlns="" val="3026007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a grant that has been awarded to a professor</a:t>
            </a:r>
            <a:r>
              <a:rPr lang="en-US" baseline="0" dirty="0" smtClean="0"/>
              <a:t> in epidemiology, and a portion of the grant, is owned by another department.</a:t>
            </a:r>
          </a:p>
          <a:p>
            <a:endParaRPr lang="en-US" baseline="0" dirty="0" smtClean="0"/>
          </a:p>
          <a:p>
            <a:pPr marL="457200" lvl="0" indent="-457200">
              <a:buFont typeface="Arial" pitchFamily="34" charset="0"/>
              <a:buNone/>
            </a:pPr>
            <a:r>
              <a:rPr lang="en-US" dirty="0" smtClean="0"/>
              <a:t>When this grant is initially set up in ecrt, </a:t>
            </a:r>
            <a:r>
              <a:rPr lang="en-US" b="1" dirty="0" smtClean="0"/>
              <a:t>all</a:t>
            </a:r>
            <a:r>
              <a:rPr lang="en-US" dirty="0" smtClean="0"/>
              <a:t> </a:t>
            </a:r>
            <a:r>
              <a:rPr lang="en-US" dirty="0" err="1" smtClean="0"/>
              <a:t>subactivities</a:t>
            </a:r>
            <a:r>
              <a:rPr lang="en-US" dirty="0" smtClean="0"/>
              <a:t> will be overseen by Professor Gonzalez’ Grant Manager</a:t>
            </a:r>
          </a:p>
          <a:p>
            <a:pPr marL="457200" lvl="0" indent="-457200">
              <a:buFont typeface="Arial" pitchFamily="34" charset="0"/>
              <a:buNone/>
            </a:pPr>
            <a:endParaRPr lang="en-US" dirty="0" smtClean="0"/>
          </a:p>
          <a:p>
            <a:pPr marL="457200" lvl="0" indent="-457200">
              <a:buFont typeface="Arial" pitchFamily="34" charset="0"/>
              <a:buNone/>
            </a:pPr>
            <a:r>
              <a:rPr lang="en-US" dirty="0" smtClean="0"/>
              <a:t>The Primary Effort Coordinator (PEC) in Nutrition, however, has the option of assigning a Nutrition Grant Manager to oversee Professor Barrett’s part of the grant.  It is assumed that the appropriate communication concerning this has occurred between the two departments.</a:t>
            </a:r>
          </a:p>
        </p:txBody>
      </p:sp>
      <p:sp>
        <p:nvSpPr>
          <p:cNvPr id="4" name="Slide Number Placeholder 3"/>
          <p:cNvSpPr>
            <a:spLocks noGrp="1"/>
          </p:cNvSpPr>
          <p:nvPr>
            <p:ph type="sldNum" sz="quarter" idx="10"/>
          </p:nvPr>
        </p:nvSpPr>
        <p:spPr/>
        <p:txBody>
          <a:bodyPr/>
          <a:lstStyle/>
          <a:p>
            <a:fld id="{578DAF0E-D9F9-4C26-AD7A-23CF8E23B0FD}" type="slidenum">
              <a:rPr lang="en-US" smtClean="0"/>
              <a:pPr/>
              <a:t>78</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a grant that has been awarded to a professor</a:t>
            </a:r>
            <a:r>
              <a:rPr lang="en-US" baseline="0" dirty="0" smtClean="0"/>
              <a:t> in epidemiology, and a portion of the grant, is owned by another department.</a:t>
            </a:r>
          </a:p>
          <a:p>
            <a:endParaRPr lang="en-US" baseline="0" dirty="0" smtClean="0"/>
          </a:p>
          <a:p>
            <a:pPr marL="457200" lvl="0" indent="-457200">
              <a:buFont typeface="Arial" pitchFamily="34" charset="0"/>
              <a:buNone/>
            </a:pPr>
            <a:r>
              <a:rPr lang="en-US" dirty="0" smtClean="0"/>
              <a:t>When this grant is initially set up in ecrt, </a:t>
            </a:r>
            <a:r>
              <a:rPr lang="en-US" b="1" dirty="0" smtClean="0"/>
              <a:t>all</a:t>
            </a:r>
            <a:r>
              <a:rPr lang="en-US" dirty="0" smtClean="0"/>
              <a:t> </a:t>
            </a:r>
            <a:r>
              <a:rPr lang="en-US" dirty="0" err="1" smtClean="0"/>
              <a:t>subactivities</a:t>
            </a:r>
            <a:r>
              <a:rPr lang="en-US" dirty="0" smtClean="0"/>
              <a:t> will be overseen by Professor Gonzalez’ Grant Manager</a:t>
            </a:r>
          </a:p>
          <a:p>
            <a:pPr marL="457200" lvl="0" indent="-457200">
              <a:buFont typeface="Arial" pitchFamily="34" charset="0"/>
              <a:buNone/>
            </a:pPr>
            <a:endParaRPr lang="en-US" dirty="0" smtClean="0"/>
          </a:p>
          <a:p>
            <a:pPr marL="457200" lvl="0" indent="-457200">
              <a:buFont typeface="Arial" pitchFamily="34" charset="0"/>
              <a:buNone/>
            </a:pPr>
            <a:r>
              <a:rPr lang="en-US" dirty="0" smtClean="0"/>
              <a:t>The Primary Effort Coordinator (PEC) in Nutrition, however, has the option of assigning a Nutrition Grant Manager to oversee Professor Barrett’s part of the grant.  It is assumed that the appropriate communication concerning this has occurred between the two departments.</a:t>
            </a:r>
          </a:p>
        </p:txBody>
      </p:sp>
      <p:sp>
        <p:nvSpPr>
          <p:cNvPr id="4" name="Slide Number Placeholder 3"/>
          <p:cNvSpPr>
            <a:spLocks noGrp="1"/>
          </p:cNvSpPr>
          <p:nvPr>
            <p:ph type="sldNum" sz="quarter" idx="10"/>
          </p:nvPr>
        </p:nvSpPr>
        <p:spPr/>
        <p:txBody>
          <a:bodyPr/>
          <a:lstStyle/>
          <a:p>
            <a:fld id="{578DAF0E-D9F9-4C26-AD7A-23CF8E23B0FD}" type="slidenum">
              <a:rPr lang="en-US" smtClean="0"/>
              <a:pPr/>
              <a:t>79</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You can use the filter icon and search box to locate accounts quicker.  Simply click the filter icon, select the criteria</a:t>
            </a:r>
            <a:r>
              <a:rPr lang="en-US" b="1" u="sng" baseline="0" dirty="0" smtClean="0"/>
              <a:t> by which you want to search, and enter the criteria in the search box.  Once entered, click the magnifying glass – the list will pull results related to your search.</a:t>
            </a:r>
            <a:endParaRPr lang="en-US" b="1" u="sng"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80</a:t>
            </a:fld>
            <a:endParaRPr lang="en-US" dirty="0"/>
          </a:p>
        </p:txBody>
      </p:sp>
    </p:spTree>
    <p:extLst>
      <p:ext uri="{BB962C8B-B14F-4D97-AF65-F5344CB8AC3E}">
        <p14:creationId xmlns:p14="http://schemas.microsoft.com/office/powerpoint/2010/main" xmlns="" val="26502273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84</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FAQs</a:t>
            </a:r>
          </a:p>
        </p:txBody>
      </p:sp>
      <p:sp>
        <p:nvSpPr>
          <p:cNvPr id="4" name="Slide Number Placeholder 3"/>
          <p:cNvSpPr>
            <a:spLocks noGrp="1"/>
          </p:cNvSpPr>
          <p:nvPr>
            <p:ph type="sldNum" sz="quarter" idx="10"/>
          </p:nvPr>
        </p:nvSpPr>
        <p:spPr/>
        <p:txBody>
          <a:bodyPr/>
          <a:lstStyle/>
          <a:p>
            <a:fld id="{578DAF0E-D9F9-4C26-AD7A-23CF8E23B0FD}" type="slidenum">
              <a:rPr lang="en-US" smtClean="0"/>
              <a:pPr/>
              <a:t>85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6040 charges will be certified on a supplemental statement in coordination with the annual effort statement</a:t>
            </a:r>
            <a:r>
              <a:rPr lang="en-US" dirty="0"/>
              <a:t>.</a:t>
            </a:r>
          </a:p>
          <a:p>
            <a:r>
              <a:rPr lang="en-US" dirty="0"/>
              <a:t>6059 will no longer be certified. </a:t>
            </a:r>
          </a:p>
          <a:p>
            <a:r>
              <a:rPr lang="en-US" b="1" dirty="0"/>
              <a:t>both 6110 and 6120 will now be certified quarterly.</a:t>
            </a:r>
          </a:p>
          <a:p>
            <a:r>
              <a:rPr lang="en-US" dirty="0"/>
              <a:t> </a:t>
            </a:r>
          </a:p>
        </p:txBody>
      </p:sp>
      <p:sp>
        <p:nvSpPr>
          <p:cNvPr id="4" name="Slide Number Placeholder 3"/>
          <p:cNvSpPr>
            <a:spLocks noGrp="1"/>
          </p:cNvSpPr>
          <p:nvPr>
            <p:ph type="sldNum" sz="quarter" idx="10"/>
          </p:nvPr>
        </p:nvSpPr>
        <p:spPr/>
        <p:txBody>
          <a:bodyPr/>
          <a:lstStyle/>
          <a:p>
            <a:fld id="{578DAF0E-D9F9-4C26-AD7A-23CF8E23B0FD}" type="slidenum">
              <a:rPr lang="en-US" smtClean="0"/>
              <a:pPr/>
              <a:t>8</a:t>
            </a:fld>
            <a:endParaRPr lang="en-US" dirty="0"/>
          </a:p>
        </p:txBody>
      </p:sp>
    </p:spTree>
    <p:extLst>
      <p:ext uri="{BB962C8B-B14F-4D97-AF65-F5344CB8AC3E}">
        <p14:creationId xmlns="" xmlns:p14="http://schemas.microsoft.com/office/powerpoint/2010/main" val="35328557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FAQs</a:t>
            </a:r>
          </a:p>
        </p:txBody>
      </p:sp>
      <p:sp>
        <p:nvSpPr>
          <p:cNvPr id="4" name="Slide Number Placeholder 3"/>
          <p:cNvSpPr>
            <a:spLocks noGrp="1"/>
          </p:cNvSpPr>
          <p:nvPr>
            <p:ph type="sldNum" sz="quarter" idx="10"/>
          </p:nvPr>
        </p:nvSpPr>
        <p:spPr/>
        <p:txBody>
          <a:bodyPr/>
          <a:lstStyle/>
          <a:p>
            <a:fld id="{578DAF0E-D9F9-4C26-AD7A-23CF8E23B0FD}" type="slidenum">
              <a:rPr lang="en-US" smtClean="0"/>
              <a:pPr/>
              <a:t>86</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FAQs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87</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FAQs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88</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FAQs</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89</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list of resources</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90</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participants for coming.</a:t>
            </a:r>
          </a:p>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91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basic definitions of the terms we will be working with today.</a:t>
            </a:r>
          </a:p>
          <a:p>
            <a:endParaRPr lang="en-US" dirty="0" smtClean="0"/>
          </a:p>
          <a:p>
            <a:r>
              <a:rPr lang="en-US" dirty="0" smtClean="0"/>
              <a:t>Talk to glossary</a:t>
            </a:r>
            <a:r>
              <a:rPr lang="en-US" baseline="0" dirty="0" smtClean="0"/>
              <a:t> on wiki</a:t>
            </a:r>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9</a:t>
            </a:fld>
            <a:endParaRPr lang="en-US" dirty="0"/>
          </a:p>
        </p:txBody>
      </p:sp>
    </p:spTree>
    <p:extLst>
      <p:ext uri="{BB962C8B-B14F-4D97-AF65-F5344CB8AC3E}">
        <p14:creationId xmlns:p14="http://schemas.microsoft.com/office/powerpoint/2010/main" xmlns="" val="2085321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505200" y="647700"/>
            <a:ext cx="2012950" cy="1330325"/>
          </a:xfrm>
          <a:prstGeom prst="rect">
            <a:avLst/>
          </a:prstGeom>
          <a:noFill/>
          <a:ln w="9525">
            <a:noFill/>
            <a:miter lim="800000"/>
            <a:headEnd/>
            <a:tailEnd/>
          </a:ln>
        </p:spPr>
      </p:pic>
      <p:sp>
        <p:nvSpPr>
          <p:cNvPr id="36867"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C84E728-DD70-4ABF-AC05-729CA31F5A0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744AC43-B2FD-48ED-8FEF-175F8B90BB2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BEBBF2C-9CF4-44AB-A155-29123639193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5DAA0C9A-3D2F-428B-B972-503639F53E2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7185414-0672-46E2-8C4A-C17C569D5E6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5BB0E8-DF2C-46C3-BA7F-86A223A9DDB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91A1A87-D530-4659-B97C-1DA75FC5282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E00F2BA-5147-4DBC-836F-C64E57D0271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EDE89DB-1820-4A09-896C-8B9E7FF9EA73}"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52C738E-2A86-40B0-9737-96DE9407D63A}"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A79EBAC-D6CE-48BE-B1C9-4C221EAC01A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657600" y="685800"/>
            <a:ext cx="1784350" cy="1179513"/>
          </a:xfrm>
          <a:prstGeom prst="rect">
            <a:avLst/>
          </a:prstGeom>
          <a:noFill/>
          <a:ln w="9525">
            <a:noFill/>
            <a:miter lim="800000"/>
            <a:headEnd/>
            <a:tailEnd/>
          </a:ln>
        </p:spPr>
      </p:pic>
      <p:sp>
        <p:nvSpPr>
          <p:cNvPr id="105475"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105476"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ED0384D-5028-46EB-837D-55BF87D5E47F}"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7E94843-7390-4E37-9907-A00D28135B9D}"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10BC0E0A-1BB6-4683-BEBA-D57DBC346B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5C9724E-6220-4046-BD01-045B940EF4AC}"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2588488-312F-4D87-A510-7CDFD30859C1}"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BC11F1E-B71E-4881-ADA1-586327B055C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CB71914-6480-4819-8985-A2A50CFB570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06ED0CC-402B-429D-A390-AE23B0BE79A0}"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613927-0511-4448-9F7F-075336A04628}"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4D152C1-4046-4B5E-B953-7471374AF8F2}"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7044485-8F62-4E91-AB6B-1C7EEEFD0AF9}"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3C7FF49-B741-4C40-84A2-DDC7C6A3AB0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A78E4AF-D801-4810-B41D-DDADAB4008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9A523EB-C203-4D84-A1D4-A7FAC194C49D}"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351B74B-A65C-43FF-91FE-5A984CC674D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93319135-97A4-4396-AF8F-76B0AC85BD3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46A5CB3-B2E2-460D-A45A-1D5558EF880E}"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755100E-C401-4057-9935-7091EE6473DA}"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971ECF9-0569-450E-8218-BEAE090C87A5}"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61B211D-2150-4CEB-8E66-3DC5CC746DF0}"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B0AF0AF-BA6F-4978-8726-828BC323778D}"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505200" y="647700"/>
            <a:ext cx="2012950" cy="1330325"/>
          </a:xfrm>
          <a:prstGeom prst="rect">
            <a:avLst/>
          </a:prstGeom>
          <a:noFill/>
          <a:ln w="9525">
            <a:noFill/>
            <a:miter lim="800000"/>
            <a:headEnd/>
            <a:tailEnd/>
          </a:ln>
        </p:spPr>
      </p:pic>
      <p:sp>
        <p:nvSpPr>
          <p:cNvPr id="36867"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5"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fld id="{57143C14-4DDE-4688-8B99-FB59BAAC6260}"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pic>
        <p:nvPicPr>
          <p:cNvPr id="1030" name="Picture 5" descr="FAD_logo.png"/>
          <p:cNvPicPr>
            <a:picLocks noChangeAspect="1"/>
          </p:cNvPicPr>
          <p:nvPr/>
        </p:nvPicPr>
        <p:blipFill>
          <a:blip r:embed="rId16" cstate="print"/>
          <a:srcRect/>
          <a:stretch>
            <a:fillRect/>
          </a:stretch>
        </p:blipFill>
        <p:spPr bwMode="auto">
          <a:xfrm>
            <a:off x="7078663" y="6096000"/>
            <a:ext cx="1836737"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darkergradi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gradientbitmap"/>
          <p:cNvPicPr>
            <a:picLocks noChangeAspect="1" noChangeArrowheads="1"/>
          </p:cNvPicPr>
          <p:nvPr/>
        </p:nvPicPr>
        <p:blipFill>
          <a:blip r:embed="rId13"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pPr>
              <a:defRPr/>
            </a:pPr>
            <a:fld id="{A047099D-2B3E-4C0D-8909-5C404BF2CB10}" type="slidenum">
              <a:rPr lang="en-US"/>
              <a:pPr>
                <a:defRPr/>
              </a:pPr>
              <a:t>‹#›</a:t>
            </a:fld>
            <a:endParaRPr lang="en-US" dirty="0"/>
          </a:p>
        </p:txBody>
      </p:sp>
      <p:sp>
        <p:nvSpPr>
          <p:cNvPr id="3076"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3077"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gradientbitmap"/>
          <p:cNvPicPr>
            <a:picLocks noChangeAspect="1" noChangeArrowheads="1"/>
          </p:cNvPicPr>
          <p:nvPr/>
        </p:nvPicPr>
        <p:blipFill>
          <a:blip r:embed="rId13"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pPr>
              <a:defRPr/>
            </a:pPr>
            <a:fld id="{BF9413A4-73D8-4057-A2BC-F6D2E47755C8}" type="slidenum">
              <a:rPr lang="en-US"/>
              <a:pPr>
                <a:defRPr/>
              </a:pPr>
              <a:t>‹#›</a:t>
            </a:fld>
            <a:endParaRPr lang="en-US" dirty="0"/>
          </a:p>
        </p:txBody>
      </p:sp>
      <p:sp>
        <p:nvSpPr>
          <p:cNvPr id="4100"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4101"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Arial" charset="0"/>
              </a:defRPr>
            </a:lvl1pPr>
          </a:lstStyle>
          <a:p>
            <a:pPr>
              <a:defRPr/>
            </a:pPr>
            <a:fld id="{D58B16B4-DC1A-4ACD-9422-6CCDF1C4C9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1" fontAlgn="base" hangingPunct="1">
        <a:spcBef>
          <a:spcPct val="0"/>
        </a:spcBef>
        <a:spcAft>
          <a:spcPct val="0"/>
        </a:spcAft>
        <a:defRPr sz="4400">
          <a:solidFill>
            <a:srgbClr val="C8223A"/>
          </a:solidFill>
          <a:latin typeface="+mj-lt"/>
          <a:ea typeface="+mj-ea"/>
          <a:cs typeface="+mj-cs"/>
        </a:defRPr>
      </a:lvl1pPr>
      <a:lvl2pPr algn="ctr" rtl="0" eaLnBrk="1" fontAlgn="base" hangingPunct="1">
        <a:spcBef>
          <a:spcPct val="0"/>
        </a:spcBef>
        <a:spcAft>
          <a:spcPct val="0"/>
        </a:spcAft>
        <a:defRPr sz="4400">
          <a:solidFill>
            <a:srgbClr val="C8223A"/>
          </a:solidFill>
          <a:latin typeface="Arial" charset="0"/>
        </a:defRPr>
      </a:lvl2pPr>
      <a:lvl3pPr algn="ctr" rtl="0" eaLnBrk="1" fontAlgn="base" hangingPunct="1">
        <a:spcBef>
          <a:spcPct val="0"/>
        </a:spcBef>
        <a:spcAft>
          <a:spcPct val="0"/>
        </a:spcAft>
        <a:defRPr sz="4400">
          <a:solidFill>
            <a:srgbClr val="C8223A"/>
          </a:solidFill>
          <a:latin typeface="Arial" charset="0"/>
        </a:defRPr>
      </a:lvl3pPr>
      <a:lvl4pPr algn="ctr" rtl="0" eaLnBrk="1" fontAlgn="base" hangingPunct="1">
        <a:spcBef>
          <a:spcPct val="0"/>
        </a:spcBef>
        <a:spcAft>
          <a:spcPct val="0"/>
        </a:spcAft>
        <a:defRPr sz="4400">
          <a:solidFill>
            <a:srgbClr val="C8223A"/>
          </a:solidFill>
          <a:latin typeface="Arial" charset="0"/>
        </a:defRPr>
      </a:lvl4pPr>
      <a:lvl5pPr algn="ctr" rtl="0" eaLnBrk="1" fontAlgn="base" hangingPunct="1">
        <a:spcBef>
          <a:spcPct val="0"/>
        </a:spcBef>
        <a:spcAft>
          <a:spcPct val="0"/>
        </a:spcAft>
        <a:defRPr sz="4400">
          <a:solidFill>
            <a:srgbClr val="C8223A"/>
          </a:solidFill>
          <a:latin typeface="Arial" charset="0"/>
        </a:defRPr>
      </a:lvl5pPr>
      <a:lvl6pPr marL="457200" algn="ctr" rtl="0" eaLnBrk="1" fontAlgn="base" hangingPunct="1">
        <a:spcBef>
          <a:spcPct val="0"/>
        </a:spcBef>
        <a:spcAft>
          <a:spcPct val="0"/>
        </a:spcAft>
        <a:defRPr sz="4400">
          <a:solidFill>
            <a:srgbClr val="C8223A"/>
          </a:solidFill>
          <a:latin typeface="Arial" charset="0"/>
        </a:defRPr>
      </a:lvl6pPr>
      <a:lvl7pPr marL="914400" algn="ctr" rtl="0" eaLnBrk="1" fontAlgn="base" hangingPunct="1">
        <a:spcBef>
          <a:spcPct val="0"/>
        </a:spcBef>
        <a:spcAft>
          <a:spcPct val="0"/>
        </a:spcAft>
        <a:defRPr sz="4400">
          <a:solidFill>
            <a:srgbClr val="C8223A"/>
          </a:solidFill>
          <a:latin typeface="Arial" charset="0"/>
        </a:defRPr>
      </a:lvl7pPr>
      <a:lvl8pPr marL="1371600" algn="ctr" rtl="0" eaLnBrk="1" fontAlgn="base" hangingPunct="1">
        <a:spcBef>
          <a:spcPct val="0"/>
        </a:spcBef>
        <a:spcAft>
          <a:spcPct val="0"/>
        </a:spcAft>
        <a:defRPr sz="4400">
          <a:solidFill>
            <a:srgbClr val="C8223A"/>
          </a:solidFill>
          <a:latin typeface="Arial" charset="0"/>
        </a:defRPr>
      </a:lvl8pPr>
      <a:lvl9pPr marL="1828800" algn="ctr" rtl="0" eaLnBrk="1" fontAlgn="base" hangingPunct="1">
        <a:spcBef>
          <a:spcPct val="0"/>
        </a:spcBef>
        <a:spcAft>
          <a:spcPct val="0"/>
        </a:spcAft>
        <a:defRPr sz="4400">
          <a:solidFill>
            <a:srgbClr val="C8223A"/>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darkergradi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5"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fld id="{57143C14-4DDE-4688-8B99-FB59BAAC6260}"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pic>
        <p:nvPicPr>
          <p:cNvPr id="1030" name="Picture 5" descr="FAD_logo.png"/>
          <p:cNvPicPr>
            <a:picLocks noChangeAspect="1"/>
          </p:cNvPicPr>
          <p:nvPr/>
        </p:nvPicPr>
        <p:blipFill>
          <a:blip r:embed="rId16" cstate="print"/>
          <a:srcRect/>
          <a:stretch>
            <a:fillRect/>
          </a:stretch>
        </p:blipFill>
        <p:spPr bwMode="auto">
          <a:xfrm>
            <a:off x="7078663" y="6096000"/>
            <a:ext cx="1836737"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6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7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0.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www.whitehouse.gov/omb/circulars_a021_2004"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hyperlink" Target="https://wiki.harvard.edu/confluence/pages/viewpage.action?pageId=55642846" TargetMode="External"/><Relationship Id="rId5" Type="http://schemas.openxmlformats.org/officeDocument/2006/relationships/hyperlink" Target="http://eureka.harvard.edu/" TargetMode="External"/><Relationship Id="rId4" Type="http://schemas.openxmlformats.org/officeDocument/2006/relationships/hyperlink" Target="http://osp.fad.harvard.edu/content/osp-policy-handbook?tid=All"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429000"/>
            <a:ext cx="8458200" cy="1470025"/>
          </a:xfrm>
        </p:spPr>
        <p:txBody>
          <a:bodyPr/>
          <a:lstStyle/>
          <a:p>
            <a:r>
              <a:rPr lang="en-US" dirty="0" smtClean="0"/>
              <a:t>ecrt  </a:t>
            </a:r>
            <a:br>
              <a:rPr lang="en-US" dirty="0" smtClean="0"/>
            </a:br>
            <a:r>
              <a:rPr lang="en-US" dirty="0" smtClean="0"/>
              <a:t>(Effort Certification and Reporting Tool)</a:t>
            </a:r>
            <a:br>
              <a:rPr lang="en-US" dirty="0" smtClean="0"/>
            </a:br>
            <a:r>
              <a:rPr lang="en-US" dirty="0" smtClean="0"/>
              <a:t>Basics</a:t>
            </a:r>
            <a:endParaRPr lang="en-US" dirty="0"/>
          </a:p>
        </p:txBody>
      </p:sp>
      <p:sp>
        <p:nvSpPr>
          <p:cNvPr id="3" name="Subtitle 2"/>
          <p:cNvSpPr>
            <a:spLocks noGrp="1"/>
          </p:cNvSpPr>
          <p:nvPr>
            <p:ph type="subTitle" idx="1"/>
          </p:nvPr>
        </p:nvSpPr>
        <p:spPr>
          <a:xfrm>
            <a:off x="1219200" y="5105400"/>
            <a:ext cx="6934200" cy="914400"/>
          </a:xfrm>
        </p:spPr>
        <p:txBody>
          <a:bodyPr/>
          <a:lstStyle/>
          <a:p>
            <a:r>
              <a:rPr lang="en-US" dirty="0" smtClean="0"/>
              <a:t>Financial Administration/Center for Workplace Development</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Certify Effort?</a:t>
            </a:r>
            <a:endParaRPr lang="en-US" dirty="0"/>
          </a:p>
        </p:txBody>
      </p:sp>
      <p:sp>
        <p:nvSpPr>
          <p:cNvPr id="8" name="Content Placeholder 7"/>
          <p:cNvSpPr>
            <a:spLocks noGrp="1"/>
          </p:cNvSpPr>
          <p:nvPr>
            <p:ph idx="1"/>
          </p:nvPr>
        </p:nvSpPr>
        <p:spPr>
          <a:xfrm>
            <a:off x="381000" y="914400"/>
            <a:ext cx="8305800" cy="5257800"/>
          </a:xfrm>
        </p:spPr>
        <p:txBody>
          <a:bodyPr/>
          <a:lstStyle/>
          <a:p>
            <a:pPr lvl="1">
              <a:buNone/>
            </a:pPr>
            <a:r>
              <a:rPr lang="en-US" b="1" dirty="0" smtClean="0">
                <a:solidFill>
                  <a:schemeClr val="tx1"/>
                </a:solidFill>
              </a:rPr>
              <a:t>As recipients of federal research funding, universities must abide by US Government Office of Management and Budget document A-21 (Cost Principles for Educational Institutions)</a:t>
            </a:r>
            <a:endParaRPr lang="en-US" dirty="0" smtClean="0">
              <a:solidFill>
                <a:schemeClr val="tx1"/>
              </a:solidFill>
            </a:endParaRPr>
          </a:p>
          <a:p>
            <a:pPr>
              <a:buNone/>
            </a:pPr>
            <a:r>
              <a:rPr lang="en-US" dirty="0" smtClean="0">
                <a:solidFill>
                  <a:schemeClr val="tx1"/>
                </a:solidFill>
              </a:rPr>
              <a:t>Effort Reporting Requirements:</a:t>
            </a:r>
          </a:p>
          <a:p>
            <a:pPr lvl="0"/>
            <a:r>
              <a:rPr lang="en-US" sz="1800" dirty="0" smtClean="0">
                <a:solidFill>
                  <a:schemeClr val="tx1"/>
                </a:solidFill>
              </a:rPr>
              <a:t>After-the-fact activity reports must reflect the distribution of activity expended by employees, </a:t>
            </a:r>
            <a:r>
              <a:rPr lang="en-US" sz="1800" i="1" u="sng" dirty="0" smtClean="0">
                <a:solidFill>
                  <a:schemeClr val="tx1"/>
                </a:solidFill>
              </a:rPr>
              <a:t>as a percentage.</a:t>
            </a:r>
            <a:endParaRPr lang="en-US" sz="1800" dirty="0" smtClean="0">
              <a:solidFill>
                <a:schemeClr val="tx1"/>
              </a:solidFill>
            </a:endParaRPr>
          </a:p>
          <a:p>
            <a:pPr lvl="0"/>
            <a:r>
              <a:rPr lang="en-US" sz="1800" dirty="0" smtClean="0">
                <a:solidFill>
                  <a:schemeClr val="tx1"/>
                </a:solidFill>
              </a:rPr>
              <a:t>Report must reasonably reflect the activities for which employees are </a:t>
            </a:r>
            <a:r>
              <a:rPr lang="en-US" sz="1800" i="1" u="sng" dirty="0" smtClean="0">
                <a:solidFill>
                  <a:schemeClr val="tx1"/>
                </a:solidFill>
              </a:rPr>
              <a:t>compensated by the institution.</a:t>
            </a:r>
            <a:endParaRPr lang="en-US" sz="1800" dirty="0" smtClean="0">
              <a:solidFill>
                <a:schemeClr val="tx1"/>
              </a:solidFill>
            </a:endParaRPr>
          </a:p>
          <a:p>
            <a:pPr lvl="0"/>
            <a:r>
              <a:rPr lang="en-US" sz="1800" dirty="0" smtClean="0">
                <a:solidFill>
                  <a:schemeClr val="tx1"/>
                </a:solidFill>
              </a:rPr>
              <a:t>Must confirm that the distribution of activity represents </a:t>
            </a:r>
            <a:r>
              <a:rPr lang="en-US" sz="1800" i="1" u="sng" dirty="0" smtClean="0">
                <a:solidFill>
                  <a:schemeClr val="tx1"/>
                </a:solidFill>
              </a:rPr>
              <a:t>a reasonable estimate</a:t>
            </a:r>
            <a:r>
              <a:rPr lang="en-US" sz="1800" dirty="0" smtClean="0">
                <a:solidFill>
                  <a:schemeClr val="tx1"/>
                </a:solidFill>
              </a:rPr>
              <a:t> of the work performed by the employee during the period.</a:t>
            </a:r>
          </a:p>
          <a:p>
            <a:pPr lvl="0"/>
            <a:r>
              <a:rPr lang="en-US" sz="1800" dirty="0" smtClean="0">
                <a:solidFill>
                  <a:schemeClr val="tx1"/>
                </a:solidFill>
              </a:rPr>
              <a:t>Reports must be signed by the employee, principal investigator, or responsible official using </a:t>
            </a:r>
            <a:r>
              <a:rPr lang="en-US" sz="1800" i="1" u="sng" dirty="0" smtClean="0">
                <a:solidFill>
                  <a:schemeClr val="tx1"/>
                </a:solidFill>
              </a:rPr>
              <a:t>suitable means of verification</a:t>
            </a:r>
            <a:r>
              <a:rPr lang="en-US" sz="1800" dirty="0" smtClean="0">
                <a:solidFill>
                  <a:schemeClr val="tx1"/>
                </a:solidFill>
              </a:rPr>
              <a:t> that the work was performed.</a:t>
            </a:r>
          </a:p>
          <a:p>
            <a:pPr lvl="0"/>
            <a:r>
              <a:rPr lang="en-US" sz="1800" dirty="0" smtClean="0">
                <a:solidFill>
                  <a:schemeClr val="tx1"/>
                </a:solidFill>
              </a:rPr>
              <a:t>Confirmation of personnel costs charged to </a:t>
            </a:r>
            <a:r>
              <a:rPr lang="en-US" sz="1800" i="1" u="sng" dirty="0" smtClean="0">
                <a:solidFill>
                  <a:schemeClr val="tx1"/>
                </a:solidFill>
              </a:rPr>
              <a:t>sponsored agreements.</a:t>
            </a:r>
            <a:endParaRPr lang="en-US" sz="1800" dirty="0" smtClean="0">
              <a:solidFill>
                <a:schemeClr val="tx1"/>
              </a:solidFill>
            </a:endParaRPr>
          </a:p>
          <a:p>
            <a:pPr lvl="0"/>
            <a:r>
              <a:rPr lang="en-US" sz="1800" dirty="0" smtClean="0">
                <a:solidFill>
                  <a:schemeClr val="tx1"/>
                </a:solidFill>
              </a:rPr>
              <a:t>Certification of all employee activities on an integrated basis (i.e., </a:t>
            </a:r>
            <a:r>
              <a:rPr lang="en-US" sz="1800" i="1" u="sng" dirty="0" smtClean="0">
                <a:solidFill>
                  <a:schemeClr val="tx1"/>
                </a:solidFill>
              </a:rPr>
              <a:t>100% effort</a:t>
            </a:r>
            <a:r>
              <a:rPr lang="en-US" sz="1800" dirty="0" smtClean="0">
                <a:solidFill>
                  <a:schemeClr val="tx1"/>
                </a:solidFill>
              </a:rPr>
              <a:t>).</a:t>
            </a: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Non-Compliance</a:t>
            </a:r>
            <a:endParaRPr lang="en-US" dirty="0"/>
          </a:p>
        </p:txBody>
      </p:sp>
      <p:sp>
        <p:nvSpPr>
          <p:cNvPr id="8" name="Content Placeholder 7"/>
          <p:cNvSpPr>
            <a:spLocks noGrp="1"/>
          </p:cNvSpPr>
          <p:nvPr>
            <p:ph idx="1"/>
          </p:nvPr>
        </p:nvSpPr>
        <p:spPr>
          <a:xfrm>
            <a:off x="381000" y="1143000"/>
            <a:ext cx="8305800" cy="5410200"/>
          </a:xfrm>
        </p:spPr>
        <p:txBody>
          <a:bodyPr/>
          <a:lstStyle/>
          <a:p>
            <a:pPr lvl="0"/>
            <a:r>
              <a:rPr lang="en-US" dirty="0" smtClean="0">
                <a:solidFill>
                  <a:schemeClr val="tx1"/>
                </a:solidFill>
              </a:rPr>
              <a:t>Impact to the</a:t>
            </a:r>
            <a:r>
              <a:rPr lang="en-US" i="1" dirty="0" smtClean="0">
                <a:solidFill>
                  <a:schemeClr val="tx1"/>
                </a:solidFill>
              </a:rPr>
              <a:t> Institution</a:t>
            </a:r>
            <a:r>
              <a:rPr lang="en-US" dirty="0" smtClean="0">
                <a:solidFill>
                  <a:schemeClr val="tx1"/>
                </a:solidFill>
              </a:rPr>
              <a:t>:</a:t>
            </a:r>
          </a:p>
          <a:p>
            <a:pPr lvl="1"/>
            <a:r>
              <a:rPr lang="en-US" dirty="0" smtClean="0">
                <a:solidFill>
                  <a:schemeClr val="tx1"/>
                </a:solidFill>
              </a:rPr>
              <a:t>Susceptible to False Claims Act allegations.</a:t>
            </a:r>
          </a:p>
          <a:p>
            <a:pPr lvl="1"/>
            <a:r>
              <a:rPr lang="en-US" dirty="0" smtClean="0">
                <a:solidFill>
                  <a:schemeClr val="tx1"/>
                </a:solidFill>
              </a:rPr>
              <a:t>Institute may owe direct cost refunds.</a:t>
            </a:r>
          </a:p>
          <a:p>
            <a:pPr lvl="1"/>
            <a:r>
              <a:rPr lang="en-US" dirty="0" smtClean="0">
                <a:solidFill>
                  <a:schemeClr val="tx1"/>
                </a:solidFill>
              </a:rPr>
              <a:t>Sponsor may reduce future funding.</a:t>
            </a:r>
          </a:p>
          <a:p>
            <a:pPr lvl="1"/>
            <a:r>
              <a:rPr lang="en-US" dirty="0" smtClean="0">
                <a:solidFill>
                  <a:schemeClr val="tx1"/>
                </a:solidFill>
              </a:rPr>
              <a:t>Adverse publicity.</a:t>
            </a:r>
          </a:p>
          <a:p>
            <a:pPr lvl="0"/>
            <a:r>
              <a:rPr lang="en-US" dirty="0" smtClean="0">
                <a:solidFill>
                  <a:schemeClr val="tx1"/>
                </a:solidFill>
              </a:rPr>
              <a:t>Impact on the </a:t>
            </a:r>
            <a:r>
              <a:rPr lang="en-US" i="1" dirty="0" smtClean="0">
                <a:solidFill>
                  <a:schemeClr val="tx1"/>
                </a:solidFill>
              </a:rPr>
              <a:t>Individual</a:t>
            </a:r>
            <a:r>
              <a:rPr lang="en-US" dirty="0" smtClean="0">
                <a:solidFill>
                  <a:schemeClr val="tx1"/>
                </a:solidFill>
              </a:rPr>
              <a:t>:</a:t>
            </a:r>
          </a:p>
          <a:p>
            <a:pPr lvl="1"/>
            <a:r>
              <a:rPr lang="en-US" dirty="0" smtClean="0">
                <a:solidFill>
                  <a:schemeClr val="tx1"/>
                </a:solidFill>
              </a:rPr>
              <a:t>Susceptible for False Claims Act allegations.</a:t>
            </a:r>
          </a:p>
          <a:p>
            <a:pPr lvl="1"/>
            <a:r>
              <a:rPr lang="en-US" dirty="0" smtClean="0">
                <a:solidFill>
                  <a:schemeClr val="tx1"/>
                </a:solidFill>
              </a:rPr>
              <a:t>Possible criminal charges.</a:t>
            </a:r>
          </a:p>
          <a:p>
            <a:pPr lvl="1"/>
            <a:r>
              <a:rPr lang="en-US" dirty="0" smtClean="0">
                <a:solidFill>
                  <a:schemeClr val="tx1"/>
                </a:solidFill>
              </a:rPr>
              <a:t>May lose access to current institutional funding.</a:t>
            </a: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It Can’t Happen Here?</a:t>
            </a:r>
            <a:endParaRPr lang="en-US" dirty="0"/>
          </a:p>
        </p:txBody>
      </p:sp>
      <p:graphicFrame>
        <p:nvGraphicFramePr>
          <p:cNvPr id="5" name="Content Placeholder 4"/>
          <p:cNvGraphicFramePr>
            <a:graphicFrameLocks noGrp="1"/>
          </p:cNvGraphicFramePr>
          <p:nvPr>
            <p:ph idx="1"/>
          </p:nvPr>
        </p:nvGraphicFramePr>
        <p:xfrm>
          <a:off x="609600" y="1600200"/>
          <a:ext cx="7848599" cy="3581400"/>
        </p:xfrm>
        <a:graphic>
          <a:graphicData uri="http://schemas.openxmlformats.org/drawingml/2006/table">
            <a:tbl>
              <a:tblPr firstRow="1" bandRow="1">
                <a:tableStyleId>{5C22544A-7EE6-4342-B048-85BDC9FD1C3A}</a:tableStyleId>
              </a:tblPr>
              <a:tblGrid>
                <a:gridCol w="2508315"/>
                <a:gridCol w="3282885"/>
                <a:gridCol w="2057399"/>
              </a:tblGrid>
              <a:tr h="371895">
                <a:tc>
                  <a:txBody>
                    <a:bodyPr/>
                    <a:lstStyle/>
                    <a:p>
                      <a:pPr algn="ctr"/>
                      <a:r>
                        <a:rPr lang="en-US" dirty="0" smtClean="0"/>
                        <a:t>Institution</a:t>
                      </a:r>
                      <a:endParaRPr lang="en-US" dirty="0"/>
                    </a:p>
                  </a:txBody>
                  <a:tcPr/>
                </a:tc>
                <a:tc>
                  <a:txBody>
                    <a:bodyPr/>
                    <a:lstStyle/>
                    <a:p>
                      <a:pPr algn="ctr"/>
                      <a:r>
                        <a:rPr lang="en-US" dirty="0" smtClean="0"/>
                        <a:t>Reason</a:t>
                      </a:r>
                      <a:endParaRPr lang="en-US" dirty="0"/>
                    </a:p>
                  </a:txBody>
                  <a:tcPr/>
                </a:tc>
                <a:tc>
                  <a:txBody>
                    <a:bodyPr/>
                    <a:lstStyle/>
                    <a:p>
                      <a:pPr algn="ctr"/>
                      <a:r>
                        <a:rPr lang="en-US" dirty="0" smtClean="0"/>
                        <a:t>Fine Amount</a:t>
                      </a:r>
                      <a:endParaRPr lang="en-US" dirty="0"/>
                    </a:p>
                  </a:txBody>
                  <a:tcPr/>
                </a:tc>
              </a:tr>
              <a:tr h="641901">
                <a:tc>
                  <a:txBody>
                    <a:bodyPr/>
                    <a:lstStyle/>
                    <a:p>
                      <a:r>
                        <a:rPr lang="en-US" dirty="0" smtClean="0"/>
                        <a:t>Yale University</a:t>
                      </a:r>
                      <a:endParaRPr lang="en-US" dirty="0"/>
                    </a:p>
                  </a:txBody>
                  <a:tcPr/>
                </a:tc>
                <a:tc>
                  <a:txBody>
                    <a:bodyPr/>
                    <a:lstStyle/>
                    <a:p>
                      <a:r>
                        <a:rPr lang="en-US" i="1" dirty="0" smtClean="0"/>
                        <a:t>Effort</a:t>
                      </a:r>
                      <a:r>
                        <a:rPr lang="en-US" i="1" baseline="0" dirty="0" smtClean="0"/>
                        <a:t> Reporting/Cost Transfers</a:t>
                      </a:r>
                      <a:endParaRPr lang="en-US" i="1" dirty="0"/>
                    </a:p>
                  </a:txBody>
                  <a:tcPr/>
                </a:tc>
                <a:tc>
                  <a:txBody>
                    <a:bodyPr/>
                    <a:lstStyle/>
                    <a:p>
                      <a:r>
                        <a:rPr lang="en-US" dirty="0" smtClean="0"/>
                        <a:t>$7.6 million</a:t>
                      </a:r>
                      <a:endParaRPr lang="en-US" dirty="0"/>
                    </a:p>
                  </a:txBody>
                  <a:tcPr/>
                </a:tc>
              </a:tr>
              <a:tr h="641901">
                <a:tc>
                  <a:txBody>
                    <a:bodyPr/>
                    <a:lstStyle/>
                    <a:p>
                      <a:r>
                        <a:rPr lang="en-US" dirty="0" smtClean="0"/>
                        <a:t>Florida State University</a:t>
                      </a:r>
                      <a:endParaRPr lang="en-US" dirty="0"/>
                    </a:p>
                  </a:txBody>
                  <a:tcPr/>
                </a:tc>
                <a:tc>
                  <a:txBody>
                    <a:bodyPr/>
                    <a:lstStyle/>
                    <a:p>
                      <a:r>
                        <a:rPr lang="en-US" i="1" dirty="0" smtClean="0"/>
                        <a:t>Salary/</a:t>
                      </a:r>
                      <a:r>
                        <a:rPr lang="en-US" i="1" dirty="0" err="1" smtClean="0"/>
                        <a:t>Nonsalary</a:t>
                      </a:r>
                      <a:r>
                        <a:rPr lang="en-US" i="1" dirty="0" smtClean="0"/>
                        <a:t> disallowances</a:t>
                      </a:r>
                      <a:endParaRPr lang="en-US" i="1" dirty="0"/>
                    </a:p>
                  </a:txBody>
                  <a:tcPr/>
                </a:tc>
                <a:tc>
                  <a:txBody>
                    <a:bodyPr/>
                    <a:lstStyle/>
                    <a:p>
                      <a:r>
                        <a:rPr lang="en-US" dirty="0" smtClean="0"/>
                        <a:t>$3.0 million refund requested</a:t>
                      </a:r>
                      <a:endParaRPr lang="en-US" dirty="0"/>
                    </a:p>
                  </a:txBody>
                  <a:tcPr/>
                </a:tc>
              </a:tr>
              <a:tr h="641901">
                <a:tc>
                  <a:txBody>
                    <a:bodyPr/>
                    <a:lstStyle/>
                    <a:p>
                      <a:r>
                        <a:rPr lang="en-US" dirty="0" smtClean="0"/>
                        <a:t>St. Louis University</a:t>
                      </a:r>
                      <a:endParaRPr lang="en-US" dirty="0"/>
                    </a:p>
                  </a:txBody>
                  <a:tcPr/>
                </a:tc>
                <a:tc>
                  <a:txBody>
                    <a:bodyPr/>
                    <a:lstStyle/>
                    <a:p>
                      <a:r>
                        <a:rPr lang="en-US" i="1" dirty="0" smtClean="0"/>
                        <a:t>Overstatement of effort</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million</a:t>
                      </a:r>
                    </a:p>
                    <a:p>
                      <a:endParaRPr lang="en-US" dirty="0"/>
                    </a:p>
                  </a:txBody>
                  <a:tcPr/>
                </a:tc>
              </a:tr>
              <a:tr h="641901">
                <a:tc>
                  <a:txBody>
                    <a:bodyPr/>
                    <a:lstStyle/>
                    <a:p>
                      <a:r>
                        <a:rPr lang="en-US" dirty="0" smtClean="0"/>
                        <a:t>Weill Cornell</a:t>
                      </a:r>
                      <a:r>
                        <a:rPr lang="en-US" baseline="0" dirty="0" smtClean="0"/>
                        <a:t> Medical College</a:t>
                      </a:r>
                      <a:endParaRPr lang="en-US" dirty="0"/>
                    </a:p>
                  </a:txBody>
                  <a:tcPr/>
                </a:tc>
                <a:tc>
                  <a:txBody>
                    <a:bodyPr/>
                    <a:lstStyle/>
                    <a:p>
                      <a:r>
                        <a:rPr lang="en-US" i="1" dirty="0" smtClean="0"/>
                        <a:t>Committed</a:t>
                      </a:r>
                      <a:r>
                        <a:rPr lang="en-US" i="1" baseline="0" dirty="0" smtClean="0"/>
                        <a:t> Effort</a:t>
                      </a:r>
                      <a:endParaRPr lang="en-US" i="1" dirty="0"/>
                    </a:p>
                  </a:txBody>
                  <a:tcPr/>
                </a:tc>
                <a:tc>
                  <a:txBody>
                    <a:bodyPr/>
                    <a:lstStyle/>
                    <a:p>
                      <a:r>
                        <a:rPr lang="en-US" dirty="0" smtClean="0"/>
                        <a:t>$2.6 million</a:t>
                      </a:r>
                      <a:endParaRPr lang="en-US" dirty="0"/>
                    </a:p>
                  </a:txBody>
                  <a:tcPr/>
                </a:tc>
              </a:tr>
              <a:tr h="641901">
                <a:tc>
                  <a:txBody>
                    <a:bodyPr/>
                    <a:lstStyle/>
                    <a:p>
                      <a:r>
                        <a:rPr lang="en-US" b="1" dirty="0" smtClean="0"/>
                        <a:t>Harvard University</a:t>
                      </a:r>
                      <a:endParaRPr lang="en-US" b="1" dirty="0"/>
                    </a:p>
                  </a:txBody>
                  <a:tcPr/>
                </a:tc>
                <a:tc>
                  <a:txBody>
                    <a:bodyPr/>
                    <a:lstStyle/>
                    <a:p>
                      <a:r>
                        <a:rPr lang="en-US" b="1" i="1" dirty="0" smtClean="0"/>
                        <a:t>Allegations</a:t>
                      </a:r>
                      <a:r>
                        <a:rPr lang="en-US" b="1" i="1" baseline="0" dirty="0" smtClean="0"/>
                        <a:t> of overbilling the NIH</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$2.4</a:t>
                      </a:r>
                      <a:r>
                        <a:rPr lang="en-US" b="1" baseline="0" dirty="0" smtClean="0"/>
                        <a:t> million</a:t>
                      </a:r>
                      <a:endParaRPr lang="en-US" b="1" dirty="0" smtClean="0"/>
                    </a:p>
                    <a:p>
                      <a:endParaRPr lang="en-US" b="1" dirty="0"/>
                    </a:p>
                  </a:txBody>
                  <a:tcPr/>
                </a:tc>
              </a:tr>
            </a:tbl>
          </a:graphicData>
        </a:graphic>
      </p:graphicFrame>
      <p:sp>
        <p:nvSpPr>
          <p:cNvPr id="4" name="Slide Number Placeholder 3"/>
          <p:cNvSpPr>
            <a:spLocks noGrp="1"/>
          </p:cNvSpPr>
          <p:nvPr>
            <p:ph type="sldNum" sz="quarter" idx="10"/>
          </p:nvPr>
        </p:nvSpPr>
        <p:spPr/>
        <p:txBody>
          <a:bodyPr/>
          <a:lstStyle/>
          <a:p>
            <a:fld id="{57143C14-4DDE-4688-8B99-FB59BAAC6260}" type="slidenum">
              <a:rPr lang="en-US" smtClean="0"/>
              <a:pPr/>
              <a:t>12</a:t>
            </a:fld>
            <a:endParaRPr lang="en-US" dirty="0"/>
          </a:p>
        </p:txBody>
      </p:sp>
      <p:sp>
        <p:nvSpPr>
          <p:cNvPr id="6" name="TextBox 5"/>
          <p:cNvSpPr txBox="1"/>
          <p:nvPr/>
        </p:nvSpPr>
        <p:spPr>
          <a:xfrm>
            <a:off x="457200" y="838200"/>
            <a:ext cx="7772400" cy="381000"/>
          </a:xfrm>
          <a:prstGeom prst="rect">
            <a:avLst/>
          </a:prstGeom>
          <a:noFill/>
        </p:spPr>
        <p:txBody>
          <a:bodyPr wrap="square" rtlCol="0">
            <a:spAutoFit/>
          </a:bodyPr>
          <a:lstStyle/>
          <a:p>
            <a:r>
              <a:rPr lang="en-US" b="1" dirty="0" smtClean="0"/>
              <a:t>Results of Previous Government Audits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Effort Reporting Guidelines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University-Wide Effort Guidelines</a:t>
            </a:r>
            <a:endParaRPr lang="en-US" dirty="0"/>
          </a:p>
        </p:txBody>
      </p:sp>
      <p:sp>
        <p:nvSpPr>
          <p:cNvPr id="5" name="Content Placeholder 4"/>
          <p:cNvSpPr>
            <a:spLocks noGrp="1"/>
          </p:cNvSpPr>
          <p:nvPr>
            <p:ph idx="11"/>
          </p:nvPr>
        </p:nvSpPr>
        <p:spPr>
          <a:xfrm>
            <a:off x="381000" y="5257800"/>
            <a:ext cx="8458200" cy="762000"/>
          </a:xfrm>
        </p:spPr>
        <p:txBody>
          <a:bodyPr/>
          <a:lstStyle/>
          <a:p>
            <a:pPr>
              <a:spcBef>
                <a:spcPts val="0"/>
              </a:spcBef>
            </a:pPr>
            <a:r>
              <a:rPr lang="en-US" i="1" dirty="0" smtClean="0"/>
              <a:t>The policy draft is in the approval process, and will be distributed to schools when the language is finalized</a:t>
            </a:r>
          </a:p>
        </p:txBody>
      </p:sp>
      <p:sp>
        <p:nvSpPr>
          <p:cNvPr id="6" name="Slide Number Placeholder 5"/>
          <p:cNvSpPr>
            <a:spLocks noGrp="1"/>
          </p:cNvSpPr>
          <p:nvPr>
            <p:ph type="sldNum" sz="quarter" idx="10"/>
          </p:nvPr>
        </p:nvSpPr>
        <p:spPr/>
        <p:txBody>
          <a:bodyPr/>
          <a:lstStyle/>
          <a:p>
            <a:fld id="{57143C14-4DDE-4688-8B99-FB59BAAC6260}" type="slidenum">
              <a:rPr lang="en-US" smtClean="0"/>
              <a:pPr/>
              <a:t>14</a:t>
            </a:fld>
            <a:endParaRPr lang="en-US" dirty="0"/>
          </a:p>
        </p:txBody>
      </p:sp>
      <p:sp>
        <p:nvSpPr>
          <p:cNvPr id="8" name="Content Placeholder 7"/>
          <p:cNvSpPr>
            <a:spLocks noGrp="1"/>
          </p:cNvSpPr>
          <p:nvPr>
            <p:ph idx="1"/>
          </p:nvPr>
        </p:nvSpPr>
        <p:spPr>
          <a:xfrm>
            <a:off x="457200" y="1143000"/>
            <a:ext cx="8305800" cy="4038600"/>
          </a:xfrm>
        </p:spPr>
        <p:txBody>
          <a:bodyPr/>
          <a:lstStyle/>
          <a:p>
            <a:r>
              <a:rPr lang="en-US" sz="2200" dirty="0" smtClean="0">
                <a:solidFill>
                  <a:schemeClr val="tx1"/>
                </a:solidFill>
              </a:rPr>
              <a:t>A set of guidelines have been drafted, the ultimate goal of which is to create a single, University-wide Effort Reporting Policy.  Several of these guidelines will be applicable in the ecrt system.</a:t>
            </a:r>
          </a:p>
          <a:p>
            <a:r>
              <a:rPr lang="en-US" sz="2200" dirty="0" smtClean="0">
                <a:solidFill>
                  <a:schemeClr val="tx1"/>
                </a:solidFill>
              </a:rPr>
              <a:t>The guidelines lay out the reasons for Effort Reporting, who must certify and the responsibilities of Faculty, </a:t>
            </a:r>
            <a:r>
              <a:rPr lang="en-US" sz="2200" dirty="0">
                <a:solidFill>
                  <a:schemeClr val="tx1"/>
                </a:solidFill>
              </a:rPr>
              <a:t>PIs, </a:t>
            </a:r>
            <a:r>
              <a:rPr lang="en-US" sz="2200" dirty="0" smtClean="0">
                <a:solidFill>
                  <a:schemeClr val="tx1"/>
                </a:solidFill>
              </a:rPr>
              <a:t>and other </a:t>
            </a:r>
            <a:r>
              <a:rPr lang="en-US" sz="2200" dirty="0">
                <a:solidFill>
                  <a:schemeClr val="tx1"/>
                </a:solidFill>
              </a:rPr>
              <a:t>Academic Professionals (6030s),</a:t>
            </a:r>
            <a:r>
              <a:rPr lang="en-US" sz="2200" dirty="0" smtClean="0">
                <a:solidFill>
                  <a:schemeClr val="tx1"/>
                </a:solidFill>
              </a:rPr>
              <a:t> as well as those individuals who work in the Research Administration arena.</a:t>
            </a:r>
          </a:p>
          <a:p>
            <a:r>
              <a:rPr lang="en-US" sz="2200" b="1" dirty="0" smtClean="0">
                <a:solidFill>
                  <a:schemeClr val="tx1"/>
                </a:solidFill>
              </a:rPr>
              <a:t>This training will refer to these guidelines where appropriate throughout the process.</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Effort Thresholds</a:t>
            </a:r>
            <a:endParaRPr lang="en-US" dirty="0"/>
          </a:p>
        </p:txBody>
      </p:sp>
      <p:sp>
        <p:nvSpPr>
          <p:cNvPr id="8" name="Content Placeholder 7"/>
          <p:cNvSpPr>
            <a:spLocks noGrp="1"/>
          </p:cNvSpPr>
          <p:nvPr>
            <p:ph idx="1"/>
          </p:nvPr>
        </p:nvSpPr>
        <p:spPr/>
        <p:txBody>
          <a:bodyPr/>
          <a:lstStyle/>
          <a:p>
            <a:r>
              <a:rPr lang="en-US" dirty="0" smtClean="0">
                <a:solidFill>
                  <a:schemeClr val="tx1"/>
                </a:solidFill>
              </a:rPr>
              <a:t>Individual schools may be more restrictive; refer to you local school policy or guidelines for individual school requirements.</a:t>
            </a:r>
          </a:p>
          <a:p>
            <a:r>
              <a:rPr lang="en-US" dirty="0" smtClean="0">
                <a:solidFill>
                  <a:schemeClr val="tx1"/>
                </a:solidFill>
              </a:rPr>
              <a:t>The guidelines allow faculty to charge up to 95% of their effort to sponsored awards if their other responsibilities are less than or equal to 5% time and effort.</a:t>
            </a:r>
          </a:p>
          <a:p>
            <a:r>
              <a:rPr lang="en-US" dirty="0" smtClean="0">
                <a:solidFill>
                  <a:schemeClr val="tx1"/>
                </a:solidFill>
              </a:rPr>
              <a:t>Faculty must account for all University compensated time and effort relating to non-sponsored research activities, which includes teaching, grant writing, committee participation, administrative duties, department or other chairmanships, etc.</a:t>
            </a:r>
          </a:p>
          <a:p>
            <a:r>
              <a:rPr lang="en-US" dirty="0" smtClean="0">
                <a:solidFill>
                  <a:schemeClr val="tx1"/>
                </a:solidFill>
              </a:rPr>
              <a:t>Faculty do not have to account for outside activities such as external consulting.</a:t>
            </a:r>
          </a:p>
          <a:p>
            <a:pPr>
              <a:buNone/>
            </a:pPr>
            <a:endParaRPr lang="en-US" dirty="0" smtClean="0">
              <a:solidFill>
                <a:schemeClr val="tx1"/>
              </a:solidFill>
            </a:endParaRP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15</a:t>
            </a:fld>
            <a:endParaRPr lang="en-US" dirty="0"/>
          </a:p>
        </p:txBody>
      </p:sp>
    </p:spTree>
    <p:extLst>
      <p:ext uri="{BB962C8B-B14F-4D97-AF65-F5344CB8AC3E}">
        <p14:creationId xmlns:p14="http://schemas.microsoft.com/office/powerpoint/2010/main" xmlns="" val="2549054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Effort Thresholds</a:t>
            </a:r>
            <a:endParaRPr lang="en-US" dirty="0"/>
          </a:p>
        </p:txBody>
      </p:sp>
      <p:sp>
        <p:nvSpPr>
          <p:cNvPr id="8" name="Content Placeholder 7"/>
          <p:cNvSpPr>
            <a:spLocks noGrp="1"/>
          </p:cNvSpPr>
          <p:nvPr>
            <p:ph idx="1"/>
          </p:nvPr>
        </p:nvSpPr>
        <p:spPr/>
        <p:txBody>
          <a:bodyPr/>
          <a:lstStyle/>
          <a:p>
            <a:r>
              <a:rPr lang="en-US" sz="2400" dirty="0" smtClean="0">
                <a:solidFill>
                  <a:schemeClr val="tx1"/>
                </a:solidFill>
              </a:rPr>
              <a:t>Individual schools may have more specific requirements; refer to your local school policy or guideline</a:t>
            </a:r>
          </a:p>
          <a:p>
            <a:r>
              <a:rPr lang="en-US" sz="2400" dirty="0" smtClean="0">
                <a:solidFill>
                  <a:schemeClr val="tx1"/>
                </a:solidFill>
              </a:rPr>
              <a:t>Where required by sponsor or school, All PIs and other key personnel on awards must have effort on grants.</a:t>
            </a:r>
          </a:p>
          <a:p>
            <a:pPr lvl="1"/>
            <a:r>
              <a:rPr lang="en-US" sz="2000" dirty="0" smtClean="0">
                <a:solidFill>
                  <a:schemeClr val="tx1"/>
                </a:solidFill>
              </a:rPr>
              <a:t>For those working with NIH grants, a clarification was issued in 2003 regarding charging effort on federal awards: “…</a:t>
            </a:r>
            <a:r>
              <a:rPr lang="en-US" sz="2000" i="1" dirty="0" smtClean="0">
                <a:solidFill>
                  <a:schemeClr val="tx1"/>
                </a:solidFill>
              </a:rPr>
              <a:t>the contribution of Key Personnel [must be] ‘measurable’ whether or not salaries are requested.  Zero percent effort and ‘as needed’ are not acceptable for individuals that the grantee identifies Key Personnel</a:t>
            </a:r>
            <a:r>
              <a:rPr lang="en-US" sz="2000" dirty="0" smtClean="0">
                <a:solidFill>
                  <a:schemeClr val="tx1"/>
                </a:solidFill>
              </a:rPr>
              <a:t>.”</a:t>
            </a:r>
          </a:p>
          <a:p>
            <a:r>
              <a:rPr lang="en-US" sz="2400" dirty="0" smtClean="0">
                <a:solidFill>
                  <a:schemeClr val="tx1"/>
                </a:solidFill>
              </a:rPr>
              <a:t>Effort can be charged directly to awards or cost shared</a:t>
            </a: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16</a:t>
            </a:fld>
            <a:endParaRPr lang="en-US" dirty="0"/>
          </a:p>
        </p:txBody>
      </p:sp>
    </p:spTree>
    <p:extLst>
      <p:ext uri="{BB962C8B-B14F-4D97-AF65-F5344CB8AC3E}">
        <p14:creationId xmlns:p14="http://schemas.microsoft.com/office/powerpoint/2010/main" xmlns="" val="416071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Overview of ecrt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ecrt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18</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2362200" y="1752600"/>
            <a:ext cx="4940948" cy="3581400"/>
          </a:xfrm>
        </p:spPr>
      </p:pic>
      <p:sp>
        <p:nvSpPr>
          <p:cNvPr id="7" name="Rectangle 6"/>
          <p:cNvSpPr/>
          <p:nvPr/>
        </p:nvSpPr>
        <p:spPr>
          <a:xfrm>
            <a:off x="914400" y="914400"/>
            <a:ext cx="7315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Central Office for Sponsored Programs (OSP) oversees Effort Reporting compliance for University</a:t>
            </a:r>
            <a:endParaRPr lang="en-US" b="1" dirty="0">
              <a:solidFill>
                <a:schemeClr val="tx1"/>
              </a:solidFill>
            </a:endParaRPr>
          </a:p>
        </p:txBody>
      </p:sp>
      <p:sp>
        <p:nvSpPr>
          <p:cNvPr id="9" name="TextBox 8"/>
          <p:cNvSpPr txBox="1"/>
          <p:nvPr/>
        </p:nvSpPr>
        <p:spPr>
          <a:xfrm>
            <a:off x="1295400" y="5334000"/>
            <a:ext cx="6553200" cy="1200329"/>
          </a:xfrm>
          <a:prstGeom prst="rect">
            <a:avLst/>
          </a:prstGeom>
          <a:noFill/>
        </p:spPr>
        <p:txBody>
          <a:bodyPr wrap="square" rtlCol="0">
            <a:spAutoFit/>
          </a:bodyPr>
          <a:lstStyle/>
          <a:p>
            <a:pPr algn="ctr"/>
            <a:r>
              <a:rPr lang="en-US" b="1" dirty="0" smtClean="0">
                <a:solidFill>
                  <a:schemeClr val="bg1"/>
                </a:solidFill>
              </a:rPr>
              <a:t>Role determines which </a:t>
            </a:r>
            <a:r>
              <a:rPr lang="en-US" b="1" dirty="0" err="1" smtClean="0">
                <a:solidFill>
                  <a:schemeClr val="bg1"/>
                </a:solidFill>
              </a:rPr>
              <a:t>ecrt</a:t>
            </a:r>
            <a:r>
              <a:rPr lang="en-US" b="1" dirty="0" smtClean="0">
                <a:solidFill>
                  <a:schemeClr val="bg1"/>
                </a:solidFill>
              </a:rPr>
              <a:t> functions and information you can access, this is tied to your Harvard ID and PIN login</a:t>
            </a:r>
          </a:p>
          <a:p>
            <a:endParaRPr lang="en-US" dirty="0" smtClean="0"/>
          </a:p>
          <a:p>
            <a:endParaRPr lang="en-US" dirty="0"/>
          </a:p>
        </p:txBody>
      </p:sp>
      <p:sp>
        <p:nvSpPr>
          <p:cNvPr id="11" name="TextBox 10"/>
          <p:cNvSpPr txBox="1"/>
          <p:nvPr/>
        </p:nvSpPr>
        <p:spPr>
          <a:xfrm>
            <a:off x="533400" y="4419600"/>
            <a:ext cx="1905000" cy="830997"/>
          </a:xfrm>
          <a:prstGeom prst="rect">
            <a:avLst/>
          </a:prstGeom>
          <a:noFill/>
          <a:ln w="19050">
            <a:solidFill>
              <a:schemeClr val="tx1"/>
            </a:solidFill>
          </a:ln>
        </p:spPr>
        <p:txBody>
          <a:bodyPr wrap="square" rtlCol="0">
            <a:spAutoFit/>
          </a:bodyPr>
          <a:lstStyle/>
          <a:p>
            <a:pPr algn="ctr"/>
            <a:r>
              <a:rPr lang="en-US" sz="1600" dirty="0" smtClean="0"/>
              <a:t>Structure is typical of a larger department</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 Effort Coordinator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19</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152400" y="838200"/>
            <a:ext cx="4724400" cy="4247317"/>
          </a:xfrm>
          <a:prstGeom prst="rect">
            <a:avLst/>
          </a:prstGeom>
          <a:noFill/>
        </p:spPr>
        <p:txBody>
          <a:bodyPr wrap="square" rtlCol="0">
            <a:spAutoFit/>
          </a:bodyPr>
          <a:lstStyle/>
          <a:p>
            <a:pPr marL="182880" indent="-182880">
              <a:buFont typeface="Arial" pitchFamily="34" charset="0"/>
              <a:buChar char="•"/>
            </a:pPr>
            <a:r>
              <a:rPr lang="en-US" dirty="0" smtClean="0"/>
              <a:t>Direct point of contact between TUB and Central.</a:t>
            </a:r>
          </a:p>
          <a:p>
            <a:pPr marL="182880" indent="-182880">
              <a:buFont typeface="Arial" pitchFamily="34" charset="0"/>
              <a:buChar char="•"/>
            </a:pPr>
            <a:r>
              <a:rPr lang="en-US" dirty="0" smtClean="0"/>
              <a:t>Responsible for supporting and communicating policy and process changes from Central to TUB.</a:t>
            </a:r>
          </a:p>
          <a:p>
            <a:pPr marL="182880" indent="-182880">
              <a:buFont typeface="Arial" pitchFamily="34" charset="0"/>
              <a:buChar char="•"/>
            </a:pPr>
            <a:r>
              <a:rPr lang="en-US" dirty="0" smtClean="0"/>
              <a:t>Contacts Central with any compliance issues or questions.</a:t>
            </a:r>
          </a:p>
          <a:p>
            <a:pPr marL="182880" indent="-182880">
              <a:buFont typeface="Arial" pitchFamily="34" charset="0"/>
              <a:buChar char="•"/>
            </a:pPr>
            <a:r>
              <a:rPr lang="en-US" dirty="0" smtClean="0"/>
              <a:t>Facilitates all Effort Reporting for their TUB.</a:t>
            </a:r>
          </a:p>
          <a:p>
            <a:pPr marL="182880" indent="-182880">
              <a:buFont typeface="Arial" pitchFamily="34" charset="0"/>
              <a:buChar char="•"/>
            </a:pPr>
            <a:r>
              <a:rPr lang="en-US" dirty="0" smtClean="0"/>
              <a:t>Monitors and manages Effort Reporting</a:t>
            </a:r>
          </a:p>
          <a:p>
            <a:pPr marL="182880" indent="-182880">
              <a:buFont typeface="Arial" pitchFamily="34" charset="0"/>
              <a:buChar char="•"/>
            </a:pPr>
            <a:r>
              <a:rPr lang="en-US" dirty="0" smtClean="0"/>
              <a:t>Oversees the local school-level implementation of effort reporting.</a:t>
            </a:r>
          </a:p>
          <a:p>
            <a:pPr marL="182880" indent="-182880">
              <a:buFont typeface="Arial" pitchFamily="34" charset="0"/>
              <a:buChar char="•"/>
            </a:pPr>
            <a:r>
              <a:rPr lang="en-US" dirty="0" smtClean="0"/>
              <a:t>Reviews and approves requests for authorized certifier designees for quarterly project effort statements.  </a:t>
            </a:r>
            <a:endParaRPr lang="en-US" dirty="0"/>
          </a:p>
        </p:txBody>
      </p:sp>
      <p:sp>
        <p:nvSpPr>
          <p:cNvPr id="9" name="Oval 8"/>
          <p:cNvSpPr/>
          <p:nvPr/>
        </p:nvSpPr>
        <p:spPr>
          <a:xfrm>
            <a:off x="5715000" y="914400"/>
            <a:ext cx="17526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47800" y="5334000"/>
            <a:ext cx="6553200" cy="923330"/>
          </a:xfrm>
          <a:prstGeom prst="rect">
            <a:avLst/>
          </a:prstGeom>
          <a:noFill/>
        </p:spPr>
        <p:txBody>
          <a:bodyPr wrap="square" rtlCol="0">
            <a:spAutoFit/>
          </a:bodyPr>
          <a:lstStyle/>
          <a:p>
            <a:pPr marL="182880" indent="-182880"/>
            <a:r>
              <a:rPr lang="en-US" dirty="0" smtClean="0">
                <a:solidFill>
                  <a:schemeClr val="bg1"/>
                </a:solidFill>
              </a:rPr>
              <a:t>Escalates requests for authorized certifier proxies for annual effort statements to Central for review and approval</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2</a:t>
            </a:fld>
            <a:endParaRPr lang="en-US" dirty="0"/>
          </a:p>
        </p:txBody>
      </p:sp>
      <p:sp>
        <p:nvSpPr>
          <p:cNvPr id="7" name="Content Placeholder 2"/>
          <p:cNvSpPr txBox="1">
            <a:spLocks/>
          </p:cNvSpPr>
          <p:nvPr/>
        </p:nvSpPr>
        <p:spPr bwMode="auto">
          <a:xfrm>
            <a:off x="457200" y="1066800"/>
            <a:ext cx="8305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2000" b="0" i="0" u="none" strike="noStrike" kern="0" cap="none" spc="0" normalizeH="0" baseline="0" noProof="0" dirty="0" smtClean="0">
                <a:ln>
                  <a:noFill/>
                </a:ln>
                <a:effectLst/>
                <a:uLnTx/>
                <a:uFillTx/>
                <a:latin typeface="+mn-lt"/>
                <a:ea typeface="+mn-ea"/>
                <a:cs typeface="+mn-cs"/>
              </a:rPr>
              <a:t>Overview</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Effort and Compliance Requirements</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Current Effort Reporting Lifecycle</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Overview of ecrt and the New Effort Reporting Lifecycle </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Important Information for Transitioning to ecrt </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Terms and Definitions</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pitchFamily="34" charset="0"/>
              <a:buChar char="•"/>
              <a:tabLst/>
              <a:defRPr/>
            </a:pPr>
            <a:r>
              <a:rPr kumimoji="0" lang="en-US" sz="2000" b="0" i="0" u="none" strike="noStrike" kern="0" cap="none" spc="0" normalizeH="0" baseline="0" noProof="0" dirty="0" smtClean="0">
                <a:ln>
                  <a:noFill/>
                </a:ln>
                <a:effectLst/>
                <a:uLnTx/>
                <a:uFillTx/>
                <a:latin typeface="+mn-lt"/>
                <a:ea typeface="+mn-ea"/>
                <a:cs typeface="+mn-cs"/>
              </a:rPr>
              <a:t>Policy Overview</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pitchFamily="34" charset="0"/>
              <a:buChar char="•"/>
              <a:tabLst/>
              <a:defRPr/>
            </a:pPr>
            <a:r>
              <a:rPr kumimoji="0" lang="en-US" sz="2000" b="0" i="0" u="none" strike="noStrike" kern="0" cap="none" spc="0" normalizeH="0" baseline="0" noProof="0" dirty="0" smtClean="0">
                <a:ln>
                  <a:noFill/>
                </a:ln>
                <a:effectLst/>
                <a:uLnTx/>
                <a:uFillTx/>
                <a:latin typeface="+mn-lt"/>
                <a:ea typeface="+mn-ea"/>
                <a:cs typeface="+mn-cs"/>
              </a:rPr>
              <a:t>Introduction to ecrt for Effort Certification</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1800" b="0" i="0" u="none" strike="noStrike" kern="0" cap="none" spc="0" normalizeH="0" baseline="0" noProof="0" dirty="0" smtClean="0">
                <a:ln>
                  <a:noFill/>
                </a:ln>
                <a:effectLst/>
                <a:uLnTx/>
                <a:uFillTx/>
                <a:latin typeface="+mn-lt"/>
                <a:cs typeface="+mn-cs"/>
              </a:rPr>
              <a:t>Roles and Responsibilities</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1800" b="0" i="0" u="none" strike="noStrike" kern="0" cap="none" spc="0" normalizeH="0" baseline="0" noProof="0" dirty="0" smtClean="0">
                <a:ln>
                  <a:noFill/>
                </a:ln>
                <a:effectLst/>
                <a:uLnTx/>
                <a:uFillTx/>
                <a:latin typeface="+mn-lt"/>
                <a:cs typeface="+mn-cs"/>
              </a:rPr>
              <a:t>Tasks and Workflow by Role </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1800" b="0" i="0" u="none" strike="noStrike" kern="0" cap="none" spc="0" normalizeH="0" baseline="0" noProof="0" dirty="0" smtClean="0">
                <a:ln>
                  <a:noFill/>
                </a:ln>
                <a:effectLst/>
                <a:uLnTx/>
                <a:uFillTx/>
                <a:latin typeface="+mn-lt"/>
                <a:cs typeface="+mn-cs"/>
              </a:rPr>
              <a:t>Troubleshooting and Method for Adjustments</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2000" b="0" i="0" u="none" strike="noStrike" kern="0" cap="none" spc="0" normalizeH="0" baseline="0" noProof="0" dirty="0" smtClean="0">
                <a:ln>
                  <a:noFill/>
                </a:ln>
                <a:effectLst/>
                <a:uLnTx/>
                <a:uFillTx/>
                <a:latin typeface="+mn-lt"/>
                <a:ea typeface="+mn-ea"/>
                <a:cs typeface="+mn-cs"/>
              </a:rPr>
              <a:t>Tips and Tricks</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2000" b="0" i="0" u="none" strike="noStrike" kern="0" cap="none" spc="0" normalizeH="0" baseline="0" noProof="0" dirty="0" smtClean="0">
                <a:ln>
                  <a:noFill/>
                </a:ln>
                <a:effectLst/>
                <a:uLnTx/>
                <a:uFillTx/>
                <a:latin typeface="+mn-lt"/>
                <a:ea typeface="+mn-ea"/>
                <a:cs typeface="+mn-cs"/>
              </a:rPr>
              <a:t>Questions</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None/>
              <a:tabLst/>
              <a:defRPr/>
            </a:pPr>
            <a:endParaRPr kumimoji="0" lang="en-US" sz="1800" b="0" i="0" u="none" strike="noStrike" kern="0" cap="none" spc="0" normalizeH="0" baseline="0" noProof="0" dirty="0" smtClean="0">
              <a:ln>
                <a:noFill/>
              </a:ln>
              <a:solidFill>
                <a:srgbClr val="4D4D4D"/>
              </a:solidFill>
              <a:effectLst/>
              <a:uLnTx/>
              <a:uFillTx/>
              <a:latin typeface="+mn-lt"/>
              <a:cs typeface="+mn-cs"/>
            </a:endParaRP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endParaRPr kumimoji="0" lang="en-US" sz="2000" b="0" i="0" u="none" strike="noStrike" kern="0" cap="none" spc="0" normalizeH="0" baseline="0" noProof="0" dirty="0" smtClean="0">
              <a:ln>
                <a:noFill/>
              </a:ln>
              <a:solidFill>
                <a:srgbClr val="4D4D4D"/>
              </a:solidFill>
              <a:effectLst/>
              <a:uLnTx/>
              <a:uFillTx/>
              <a:latin typeface="+mn-lt"/>
              <a:ea typeface="+mn-ea"/>
              <a:cs typeface="+mn-cs"/>
            </a:endParaRP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endParaRPr kumimoji="0" lang="en-US" sz="1800" b="0" i="0" u="none" strike="noStrike" kern="0" cap="none" spc="0" normalizeH="0" baseline="0" noProof="0" dirty="0" smtClean="0">
              <a:ln>
                <a:noFill/>
              </a:ln>
              <a:solidFill>
                <a:srgbClr val="4D4D4D"/>
              </a:solidFill>
              <a:effectLst/>
              <a:uLnTx/>
              <a:uFillTx/>
              <a:latin typeface="+mn-lt"/>
              <a:cs typeface="+mn-cs"/>
            </a:endParaRP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endParaRPr kumimoji="0" lang="en-US" sz="2000" b="0" i="0" u="none" strike="noStrike" kern="0" cap="none" spc="0" normalizeH="0" baseline="0" noProof="0" dirty="0">
              <a:ln>
                <a:noFill/>
              </a:ln>
              <a:solidFill>
                <a:srgbClr val="4D4D4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(Secondary) Effort Coordinator (PEC/SEC)</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20</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335881"/>
            <a:ext cx="3810000" cy="3693319"/>
          </a:xfrm>
          <a:prstGeom prst="rect">
            <a:avLst/>
          </a:prstGeom>
          <a:noFill/>
        </p:spPr>
        <p:txBody>
          <a:bodyPr wrap="square" rtlCol="0">
            <a:spAutoFit/>
          </a:bodyPr>
          <a:lstStyle/>
          <a:p>
            <a:pPr marL="182880" indent="-182880">
              <a:buFont typeface="Arial" pitchFamily="34" charset="0"/>
              <a:buChar char="•"/>
            </a:pPr>
            <a:r>
              <a:rPr lang="en-US" dirty="0" smtClean="0"/>
              <a:t>Each department has a Primary Effort Coordinator (PEC).</a:t>
            </a:r>
          </a:p>
          <a:p>
            <a:pPr marL="182880" indent="-182880">
              <a:buFont typeface="Arial" pitchFamily="34" charset="0"/>
              <a:buChar char="•"/>
            </a:pPr>
            <a:r>
              <a:rPr lang="en-US" dirty="0" smtClean="0"/>
              <a:t>Facilitates all Effort Reporting for their department.</a:t>
            </a:r>
          </a:p>
          <a:p>
            <a:pPr marL="182880" indent="-182880">
              <a:buFont typeface="Arial" pitchFamily="34" charset="0"/>
              <a:buChar char="•"/>
            </a:pPr>
            <a:r>
              <a:rPr lang="en-US" dirty="0" smtClean="0"/>
              <a:t>Monitors and manages Effort Reporting for their department.</a:t>
            </a:r>
          </a:p>
          <a:p>
            <a:pPr marL="182880" indent="-182880">
              <a:buFont typeface="Arial" pitchFamily="34" charset="0"/>
              <a:buChar char="•"/>
            </a:pPr>
            <a:r>
              <a:rPr lang="en-US" dirty="0" smtClean="0"/>
              <a:t>One or more Secondary Effort Coordinators (SEC) can be identified.</a:t>
            </a:r>
            <a:endParaRPr lang="en-US" dirty="0"/>
          </a:p>
          <a:p>
            <a:pPr marL="182880" indent="-182880">
              <a:buFont typeface="Arial" pitchFamily="34" charset="0"/>
              <a:buChar char="•"/>
            </a:pPr>
            <a:r>
              <a:rPr lang="en-US" dirty="0"/>
              <a:t>Secondary Effort Coordinators (SEC</a:t>
            </a:r>
            <a:r>
              <a:rPr lang="en-US" dirty="0" smtClean="0"/>
              <a:t>) serve as a back-up and can perfor</a:t>
            </a:r>
            <a:r>
              <a:rPr lang="en-US" dirty="0"/>
              <a:t>m</a:t>
            </a:r>
            <a:r>
              <a:rPr lang="en-US" dirty="0" smtClean="0"/>
              <a:t> the same function as Primary Effort Coordinators.</a:t>
            </a:r>
          </a:p>
        </p:txBody>
      </p:sp>
      <p:sp>
        <p:nvSpPr>
          <p:cNvPr id="9" name="Oval 8"/>
          <p:cNvSpPr/>
          <p:nvPr/>
        </p:nvSpPr>
        <p:spPr>
          <a:xfrm>
            <a:off x="3962400" y="1828800"/>
            <a:ext cx="51816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900" y="5334000"/>
            <a:ext cx="6934200" cy="923330"/>
          </a:xfrm>
          <a:prstGeom prst="rect">
            <a:avLst/>
          </a:prstGeom>
          <a:noFill/>
        </p:spPr>
        <p:txBody>
          <a:bodyPr wrap="square" rtlCol="0">
            <a:spAutoFit/>
          </a:bodyPr>
          <a:lstStyle/>
          <a:p>
            <a:pPr algn="ctr"/>
            <a:r>
              <a:rPr lang="en-US" b="1" dirty="0">
                <a:solidFill>
                  <a:schemeClr val="bg1"/>
                </a:solidFill>
              </a:rPr>
              <a:t>Role determines which ecrt functions and information you can access, this is tied to your Harvard ID and PIN </a:t>
            </a:r>
            <a:r>
              <a:rPr lang="en-US" b="1" dirty="0" smtClean="0">
                <a:solidFill>
                  <a:schemeClr val="bg1"/>
                </a:solidFill>
              </a:rPr>
              <a:t>login</a:t>
            </a:r>
            <a:endParaRPr lang="en-US" b="1" dirty="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Manager (GM)</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21</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287482"/>
            <a:ext cx="3733800" cy="3970318"/>
          </a:xfrm>
          <a:prstGeom prst="rect">
            <a:avLst/>
          </a:prstGeom>
          <a:noFill/>
        </p:spPr>
        <p:txBody>
          <a:bodyPr wrap="square" rtlCol="0">
            <a:spAutoFit/>
          </a:bodyPr>
          <a:lstStyle/>
          <a:p>
            <a:pPr marL="182880" indent="-182880">
              <a:buFont typeface="Arial" pitchFamily="34" charset="0"/>
              <a:buChar char="•"/>
            </a:pPr>
            <a:r>
              <a:rPr lang="en-US" dirty="0" smtClean="0"/>
              <a:t>Each department has one or more Grant Managers (GM).</a:t>
            </a:r>
          </a:p>
          <a:p>
            <a:pPr marL="182880" indent="-182880">
              <a:buFont typeface="Arial" pitchFamily="34" charset="0"/>
              <a:buChar char="•"/>
            </a:pPr>
            <a:r>
              <a:rPr lang="en-US" dirty="0" smtClean="0"/>
              <a:t>Responsible for managing and monitoring the Effort Reporting of their assigned Certifiers (faculty, Principal Investigators, </a:t>
            </a:r>
            <a:r>
              <a:rPr lang="en-US" dirty="0"/>
              <a:t>and other academic professionals</a:t>
            </a:r>
            <a:r>
              <a:rPr lang="en-US" dirty="0" smtClean="0"/>
              <a:t>).</a:t>
            </a:r>
          </a:p>
          <a:p>
            <a:pPr marL="182880" indent="-182880">
              <a:buFont typeface="Arial" pitchFamily="34" charset="0"/>
              <a:buChar char="•"/>
            </a:pPr>
            <a:r>
              <a:rPr lang="en-US" dirty="0" smtClean="0"/>
              <a:t>Ultimate responsibility to review the Certification Statements of their assigned Certifiers.</a:t>
            </a:r>
          </a:p>
          <a:p>
            <a:pPr marL="182880" indent="-182880">
              <a:buFont typeface="Arial" pitchFamily="34" charset="0"/>
              <a:buChar char="•"/>
            </a:pPr>
            <a:r>
              <a:rPr lang="en-US" dirty="0" smtClean="0"/>
              <a:t>GM ensures that Certification Statements accurately reflect source or sources of funding.</a:t>
            </a:r>
          </a:p>
          <a:p>
            <a:pPr marL="182880" indent="-182880"/>
            <a:endParaRPr lang="en-US" dirty="0" smtClean="0"/>
          </a:p>
        </p:txBody>
      </p:sp>
      <p:sp>
        <p:nvSpPr>
          <p:cNvPr id="9" name="Oval 8"/>
          <p:cNvSpPr/>
          <p:nvPr/>
        </p:nvSpPr>
        <p:spPr>
          <a:xfrm>
            <a:off x="4419600" y="2819400"/>
            <a:ext cx="42672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5334000"/>
            <a:ext cx="7315200" cy="646331"/>
          </a:xfrm>
          <a:prstGeom prst="rect">
            <a:avLst/>
          </a:prstGeom>
          <a:noFill/>
        </p:spPr>
        <p:txBody>
          <a:bodyPr wrap="square" rtlCol="0">
            <a:spAutoFit/>
          </a:bodyPr>
          <a:lstStyle/>
          <a:p>
            <a:pPr algn="ctr"/>
            <a:r>
              <a:rPr lang="en-US" b="1" dirty="0" smtClean="0">
                <a:solidFill>
                  <a:schemeClr val="bg1"/>
                </a:solidFill>
              </a:rPr>
              <a:t>PEC/SEC a responsible for making sure that every certifier is assigned to a grant manager within the system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Certifiers</a:t>
            </a:r>
            <a:endParaRPr lang="en-US" strike="sngStrike"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22</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259681"/>
            <a:ext cx="4038600" cy="3416320"/>
          </a:xfrm>
          <a:prstGeom prst="rect">
            <a:avLst/>
          </a:prstGeom>
          <a:noFill/>
        </p:spPr>
        <p:txBody>
          <a:bodyPr wrap="square" rtlCol="0">
            <a:spAutoFit/>
          </a:bodyPr>
          <a:lstStyle/>
          <a:p>
            <a:pPr marL="182880" indent="-182880">
              <a:buFont typeface="Arial" pitchFamily="34" charset="0"/>
              <a:buChar char="•"/>
            </a:pPr>
            <a:r>
              <a:rPr lang="en-US" dirty="0" smtClean="0"/>
              <a:t>Faculty, Principal Investigators, </a:t>
            </a:r>
            <a:r>
              <a:rPr lang="en-US" dirty="0"/>
              <a:t>and other academic professionals paid in object code 6030</a:t>
            </a:r>
            <a:r>
              <a:rPr lang="en-US" dirty="0" smtClean="0"/>
              <a:t> are identified as certifiers within the application.</a:t>
            </a:r>
          </a:p>
          <a:p>
            <a:pPr marL="182880" indent="-182880">
              <a:buFont typeface="Arial" pitchFamily="34" charset="0"/>
              <a:buChar char="•"/>
            </a:pPr>
            <a:r>
              <a:rPr lang="en-US" dirty="0" smtClean="0"/>
              <a:t>Certifiers are responsible for confirming or certifying their effort and that of their assigned staff.</a:t>
            </a:r>
          </a:p>
          <a:p>
            <a:pPr marL="182880" indent="-182880">
              <a:buFont typeface="Arial" pitchFamily="34" charset="0"/>
              <a:buChar char="•"/>
            </a:pPr>
            <a:r>
              <a:rPr lang="en-US" dirty="0" smtClean="0"/>
              <a:t>If a change or adjustment needs to be made to a statement the Primary Effort Coordinator (PEC) should be notified via email using the Get Help link provided within the system.</a:t>
            </a:r>
          </a:p>
        </p:txBody>
      </p:sp>
      <p:sp>
        <p:nvSpPr>
          <p:cNvPr id="9" name="Oval 8"/>
          <p:cNvSpPr/>
          <p:nvPr/>
        </p:nvSpPr>
        <p:spPr>
          <a:xfrm>
            <a:off x="4343400" y="3657600"/>
            <a:ext cx="43434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5334000"/>
            <a:ext cx="7772400" cy="646331"/>
          </a:xfrm>
          <a:prstGeom prst="rect">
            <a:avLst/>
          </a:prstGeom>
          <a:noFill/>
        </p:spPr>
        <p:txBody>
          <a:bodyPr wrap="square" rtlCol="0">
            <a:spAutoFit/>
          </a:bodyPr>
          <a:lstStyle/>
          <a:p>
            <a:pPr algn="ctr"/>
            <a:r>
              <a:rPr lang="en-US" b="1" dirty="0" smtClean="0">
                <a:solidFill>
                  <a:schemeClr val="bg1"/>
                </a:solidFill>
              </a:rPr>
              <a:t>Best Recommended Practice: cc: your Grant Manager when using Get Help to send message that corrections are necessary.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Review/Certification Lifecycle</a:t>
            </a:r>
            <a:endParaRPr lang="en-US" dirty="0"/>
          </a:p>
        </p:txBody>
      </p:sp>
      <p:sp>
        <p:nvSpPr>
          <p:cNvPr id="4" name="Content Placeholder 3"/>
          <p:cNvSpPr>
            <a:spLocks noGrp="1"/>
          </p:cNvSpPr>
          <p:nvPr>
            <p:ph idx="1"/>
          </p:nvPr>
        </p:nvSpPr>
        <p:spPr>
          <a:xfrm>
            <a:off x="457200" y="1066800"/>
            <a:ext cx="8305800" cy="4724400"/>
          </a:xfrm>
        </p:spPr>
        <p:txBody>
          <a:bodyPr/>
          <a:lstStyle/>
          <a:p>
            <a:pPr>
              <a:buNone/>
            </a:pPr>
            <a:endParaRPr lang="en-US" b="1"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endParaRPr lang="en-US" dirty="0" smtClean="0"/>
          </a:p>
          <a:p>
            <a:endParaRPr lang="en-US" dirty="0" smtClean="0">
              <a:solidFill>
                <a:srgbClr val="FF0000"/>
              </a:solidFill>
            </a:endParaRPr>
          </a:p>
          <a:p>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23</a:t>
            </a:fld>
            <a:endParaRPr lang="en-US" dirty="0"/>
          </a:p>
        </p:txBody>
      </p:sp>
      <p:pic>
        <p:nvPicPr>
          <p:cNvPr id="6" name="Picture 5" descr="grantmanagerworkflow.png"/>
          <p:cNvPicPr>
            <a:picLocks noChangeAspect="1"/>
          </p:cNvPicPr>
          <p:nvPr/>
        </p:nvPicPr>
        <p:blipFill>
          <a:blip r:embed="rId3" cstate="print"/>
          <a:stretch>
            <a:fillRect/>
          </a:stretch>
        </p:blipFill>
        <p:spPr>
          <a:xfrm>
            <a:off x="1066800" y="838200"/>
            <a:ext cx="7162800" cy="502709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Reminder-Payroll Data Confidentiality</a:t>
            </a:r>
            <a:endParaRPr lang="en-US" dirty="0"/>
          </a:p>
        </p:txBody>
      </p:sp>
      <p:sp>
        <p:nvSpPr>
          <p:cNvPr id="4" name="Content Placeholder 3"/>
          <p:cNvSpPr>
            <a:spLocks noGrp="1"/>
          </p:cNvSpPr>
          <p:nvPr>
            <p:ph idx="1"/>
          </p:nvPr>
        </p:nvSpPr>
        <p:spPr/>
        <p:txBody>
          <a:bodyPr/>
          <a:lstStyle/>
          <a:p>
            <a:r>
              <a:rPr lang="en-US" dirty="0" smtClean="0">
                <a:solidFill>
                  <a:schemeClr val="tx1"/>
                </a:solidFill>
              </a:rPr>
              <a:t>In accordance with the </a:t>
            </a:r>
            <a:r>
              <a:rPr lang="en-US" b="1" dirty="0" smtClean="0">
                <a:solidFill>
                  <a:schemeClr val="tx1"/>
                </a:solidFill>
              </a:rPr>
              <a:t>University’s High Risk Confidential Information policy</a:t>
            </a:r>
            <a:r>
              <a:rPr lang="en-US" dirty="0" smtClean="0">
                <a:solidFill>
                  <a:schemeClr val="tx1"/>
                </a:solidFill>
              </a:rPr>
              <a:t>, it is important to remember that when viewing certification data, payroll percentages as well as dollar amounts may be viewed within the ecrt system.</a:t>
            </a:r>
          </a:p>
          <a:p>
            <a:r>
              <a:rPr lang="en-US" dirty="0" smtClean="0">
                <a:solidFill>
                  <a:schemeClr val="tx1"/>
                </a:solidFill>
              </a:rPr>
              <a:t>Grant Managers, Primary and Secondary Effort Coordinators, Tub Effort Coordinators and Central staff are reminded that </a:t>
            </a:r>
            <a:r>
              <a:rPr lang="en-US" b="1" dirty="0" smtClean="0">
                <a:solidFill>
                  <a:schemeClr val="tx1"/>
                </a:solidFill>
              </a:rPr>
              <a:t>this data is confidential</a:t>
            </a:r>
            <a:r>
              <a:rPr lang="en-US" dirty="0" smtClean="0">
                <a:solidFill>
                  <a:schemeClr val="tx1"/>
                </a:solidFill>
              </a:rPr>
              <a:t>, and that each staff member </a:t>
            </a:r>
            <a:r>
              <a:rPr lang="en-US" b="1" dirty="0" smtClean="0">
                <a:solidFill>
                  <a:schemeClr val="tx1"/>
                </a:solidFill>
              </a:rPr>
              <a:t>annually signs a confidentiality statement </a:t>
            </a:r>
            <a:r>
              <a:rPr lang="en-US" dirty="0" smtClean="0">
                <a:solidFill>
                  <a:schemeClr val="tx1"/>
                </a:solidFill>
              </a:rPr>
              <a:t>for the University.  It is expected that these guidelines will be strictly adhered to by anyone granted access to and viewing/working with Annual and Quarterly Effort Certification Statements and reports.</a:t>
            </a:r>
          </a:p>
          <a:p>
            <a:r>
              <a:rPr lang="en-US" dirty="0" smtClean="0">
                <a:solidFill>
                  <a:schemeClr val="tx1"/>
                </a:solidFill>
              </a:rPr>
              <a:t>For more information concerning the University’s security policy, please see: </a:t>
            </a:r>
            <a:r>
              <a:rPr lang="en-US" dirty="0" smtClean="0">
                <a:solidFill>
                  <a:srgbClr val="00B0F0"/>
                </a:solidFill>
              </a:rPr>
              <a:t>http://www.security.harvard.edu/enterprise-security-policy</a:t>
            </a:r>
            <a:r>
              <a:rPr lang="en-US" dirty="0" smtClean="0">
                <a:solidFill>
                  <a:schemeClr val="tx1"/>
                </a:solidFill>
              </a:rPr>
              <a:t>. </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57143C14-4DDE-4688-8B99-FB59BAAC6260}"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University Guidelines - Annual Effort Certifications</a:t>
            </a:r>
            <a:endParaRPr lang="en-US" dirty="0"/>
          </a:p>
        </p:txBody>
      </p:sp>
      <p:sp>
        <p:nvSpPr>
          <p:cNvPr id="8" name="Content Placeholder 7"/>
          <p:cNvSpPr>
            <a:spLocks noGrp="1"/>
          </p:cNvSpPr>
          <p:nvPr>
            <p:ph idx="1"/>
          </p:nvPr>
        </p:nvSpPr>
        <p:spPr>
          <a:xfrm>
            <a:off x="381000" y="914400"/>
            <a:ext cx="8305800" cy="5410200"/>
          </a:xfrm>
        </p:spPr>
        <p:txBody>
          <a:bodyPr/>
          <a:lstStyle/>
          <a:p>
            <a:r>
              <a:rPr lang="en-US" dirty="0" smtClean="0">
                <a:solidFill>
                  <a:schemeClr val="tx1"/>
                </a:solidFill>
              </a:rPr>
              <a:t>Harvard PIs/faculty and other academic appointees who have effort on federal awards certify their academic-year and/or their supplemental/summer salary on an annual basis.  </a:t>
            </a:r>
          </a:p>
          <a:p>
            <a:r>
              <a:rPr lang="en-US" dirty="0" smtClean="0">
                <a:solidFill>
                  <a:schemeClr val="tx1"/>
                </a:solidFill>
              </a:rPr>
              <a:t>The annual effort report(s) covers the fiscal year (July 1</a:t>
            </a:r>
            <a:r>
              <a:rPr lang="en-US" baseline="30000" dirty="0" smtClean="0">
                <a:solidFill>
                  <a:schemeClr val="tx1"/>
                </a:solidFill>
              </a:rPr>
              <a:t>st</a:t>
            </a:r>
            <a:r>
              <a:rPr lang="en-US" dirty="0" smtClean="0">
                <a:solidFill>
                  <a:schemeClr val="tx1"/>
                </a:solidFill>
              </a:rPr>
              <a:t> to June 30</a:t>
            </a:r>
            <a:r>
              <a:rPr lang="en-US" baseline="30000" dirty="0" smtClean="0">
                <a:solidFill>
                  <a:schemeClr val="tx1"/>
                </a:solidFill>
              </a:rPr>
              <a:t>th</a:t>
            </a:r>
            <a:r>
              <a:rPr lang="en-US" dirty="0" smtClean="0">
                <a:solidFill>
                  <a:schemeClr val="tx1"/>
                </a:solidFill>
              </a:rPr>
              <a:t>) and is released for review and electronic signature in </a:t>
            </a:r>
            <a:r>
              <a:rPr lang="en-US" dirty="0" err="1" smtClean="0">
                <a:solidFill>
                  <a:schemeClr val="tx1"/>
                </a:solidFill>
              </a:rPr>
              <a:t>ecrt</a:t>
            </a:r>
            <a:r>
              <a:rPr lang="en-US" dirty="0" smtClean="0">
                <a:solidFill>
                  <a:schemeClr val="tx1"/>
                </a:solidFill>
              </a:rPr>
              <a:t> after the fiscal year end close process is complete. </a:t>
            </a:r>
          </a:p>
          <a:p>
            <a:r>
              <a:rPr lang="en-US" dirty="0" smtClean="0">
                <a:solidFill>
                  <a:schemeClr val="tx1"/>
                </a:solidFill>
              </a:rPr>
              <a:t>Junior and senior faculty members are required to sign their own certifications, with limited exceptions.  </a:t>
            </a:r>
          </a:p>
          <a:p>
            <a:r>
              <a:rPr lang="en-US" dirty="0" smtClean="0">
                <a:solidFill>
                  <a:schemeClr val="tx1"/>
                </a:solidFill>
              </a:rPr>
              <a:t>Other academic appointees, e.g. research associates, fellows and lecturers can either self-certify or be certified by the PI or mentor of the award associated with their effort through a proxy request and authorization process.</a:t>
            </a:r>
          </a:p>
          <a:p>
            <a:r>
              <a:rPr lang="en-US" dirty="0" smtClean="0">
                <a:solidFill>
                  <a:schemeClr val="tx1"/>
                </a:solidFill>
              </a:rPr>
              <a:t>Annual certifiers are required to review their effort statement(s) and determine whether the percentages reasonably reflect the effort expended and the work performed on the accounts listed.</a:t>
            </a:r>
          </a:p>
        </p:txBody>
      </p:sp>
      <p:sp>
        <p:nvSpPr>
          <p:cNvPr id="6" name="Slide Number Placeholder 5"/>
          <p:cNvSpPr>
            <a:spLocks noGrp="1"/>
          </p:cNvSpPr>
          <p:nvPr>
            <p:ph type="sldNum" sz="quarter" idx="10"/>
          </p:nvPr>
        </p:nvSpPr>
        <p:spPr/>
        <p:txBody>
          <a:bodyPr/>
          <a:lstStyle/>
          <a:p>
            <a:fld id="{57143C14-4DDE-4688-8B99-FB59BAAC6260}" type="slidenum">
              <a:rPr lang="en-US" smtClean="0"/>
              <a:pPr/>
              <a:t>25</a:t>
            </a:fld>
            <a:endParaRPr lang="en-US" dirty="0"/>
          </a:p>
        </p:txBody>
      </p:sp>
    </p:spTree>
    <p:extLst>
      <p:ext uri="{BB962C8B-B14F-4D97-AF65-F5344CB8AC3E}">
        <p14:creationId xmlns:p14="http://schemas.microsoft.com/office/powerpoint/2010/main" xmlns="" val="2178827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University Guidelines </a:t>
            </a:r>
            <a:r>
              <a:rPr lang="en-US" dirty="0" smtClean="0"/>
              <a:t>Quarterly Project Effort Certifications</a:t>
            </a:r>
            <a:endParaRPr lang="en-US" dirty="0"/>
          </a:p>
        </p:txBody>
      </p:sp>
      <p:sp>
        <p:nvSpPr>
          <p:cNvPr id="8" name="Content Placeholder 7"/>
          <p:cNvSpPr>
            <a:spLocks noGrp="1"/>
          </p:cNvSpPr>
          <p:nvPr>
            <p:ph idx="1"/>
          </p:nvPr>
        </p:nvSpPr>
        <p:spPr/>
        <p:txBody>
          <a:bodyPr/>
          <a:lstStyle/>
          <a:p>
            <a:r>
              <a:rPr lang="en-US" dirty="0" smtClean="0">
                <a:solidFill>
                  <a:schemeClr val="tx1"/>
                </a:solidFill>
              </a:rPr>
              <a:t>Quarterly Project Effort Certifications are generated for each federal award that has non-faculty salary charges at the account level</a:t>
            </a:r>
          </a:p>
          <a:p>
            <a:r>
              <a:rPr lang="en-US" dirty="0" smtClean="0">
                <a:solidFill>
                  <a:schemeClr val="tx1"/>
                </a:solidFill>
              </a:rPr>
              <a:t>Each statement includes </a:t>
            </a:r>
            <a:r>
              <a:rPr lang="en-US" b="1" i="1" u="sng" dirty="0" smtClean="0">
                <a:solidFill>
                  <a:schemeClr val="tx1"/>
                </a:solidFill>
              </a:rPr>
              <a:t>all</a:t>
            </a:r>
            <a:r>
              <a:rPr lang="en-US" dirty="0" smtClean="0">
                <a:solidFill>
                  <a:schemeClr val="tx1"/>
                </a:solidFill>
              </a:rPr>
              <a:t> non-faculty personnel who were charged to the subactivity during the quarter, including temporary.</a:t>
            </a:r>
          </a:p>
          <a:p>
            <a:r>
              <a:rPr lang="en-US" dirty="0" smtClean="0">
                <a:solidFill>
                  <a:schemeClr val="tx1"/>
                </a:solidFill>
              </a:rPr>
              <a:t>The PI of an award or part-of account is expected to sign his/her quarterly project effort certifications.</a:t>
            </a:r>
          </a:p>
          <a:p>
            <a:r>
              <a:rPr lang="en-US" dirty="0" smtClean="0">
                <a:solidFill>
                  <a:schemeClr val="tx1"/>
                </a:solidFill>
              </a:rPr>
              <a:t>The certifier is attesting that they have “sufficient technical knowledge and/or are in a situation that provides for suitable means of verification that the work was performed”.</a:t>
            </a:r>
          </a:p>
          <a:p>
            <a:r>
              <a:rPr lang="en-US" dirty="0" smtClean="0">
                <a:solidFill>
                  <a:schemeClr val="tx1"/>
                </a:solidFill>
              </a:rPr>
              <a:t>There are circumstances when it may be appropriate to delegate this responsibility to another individual working on the project.</a:t>
            </a:r>
          </a:p>
          <a:p>
            <a:pPr>
              <a:buNone/>
            </a:pPr>
            <a:endParaRPr lang="en-US" dirty="0" smtClean="0">
              <a:solidFill>
                <a:schemeClr val="tx1"/>
              </a:solidFill>
            </a:endParaRPr>
          </a:p>
          <a:p>
            <a:endParaRPr lang="en-US" dirty="0" smtClean="0">
              <a:solidFill>
                <a:schemeClr val="tx1"/>
              </a:solidFill>
            </a:endParaRPr>
          </a:p>
        </p:txBody>
      </p:sp>
      <p:sp>
        <p:nvSpPr>
          <p:cNvPr id="6" name="Slide Number Placeholder 5"/>
          <p:cNvSpPr>
            <a:spLocks noGrp="1"/>
          </p:cNvSpPr>
          <p:nvPr>
            <p:ph type="sldNum" sz="quarter" idx="10"/>
          </p:nvPr>
        </p:nvSpPr>
        <p:spPr/>
        <p:txBody>
          <a:bodyPr/>
          <a:lstStyle/>
          <a:p>
            <a:fld id="{57143C14-4DDE-4688-8B99-FB59BAAC6260}" type="slidenum">
              <a:rPr lang="en-US" smtClean="0"/>
              <a:pPr/>
              <a:t>26</a:t>
            </a:fld>
            <a:endParaRPr lang="en-US" dirty="0"/>
          </a:p>
        </p:txBody>
      </p:sp>
    </p:spTree>
    <p:extLst>
      <p:ext uri="{BB962C8B-B14F-4D97-AF65-F5344CB8AC3E}">
        <p14:creationId xmlns:p14="http://schemas.microsoft.com/office/powerpoint/2010/main" xmlns="" val="1172342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University Guidelines Regarding </a:t>
            </a:r>
            <a:r>
              <a:rPr lang="en-US" dirty="0" smtClean="0"/>
              <a:t>Proxies for Annual Effort Certification</a:t>
            </a:r>
            <a:endParaRPr lang="en-US" dirty="0"/>
          </a:p>
        </p:txBody>
      </p:sp>
      <p:sp>
        <p:nvSpPr>
          <p:cNvPr id="8" name="Content Placeholder 7"/>
          <p:cNvSpPr>
            <a:spLocks noGrp="1"/>
          </p:cNvSpPr>
          <p:nvPr>
            <p:ph idx="1"/>
          </p:nvPr>
        </p:nvSpPr>
        <p:spPr>
          <a:xfrm>
            <a:off x="457200" y="990600"/>
            <a:ext cx="8305800" cy="4724400"/>
          </a:xfrm>
        </p:spPr>
        <p:txBody>
          <a:bodyPr/>
          <a:lstStyle/>
          <a:p>
            <a:pPr>
              <a:buNone/>
            </a:pPr>
            <a:endParaRPr lang="en-US" sz="1800" dirty="0" smtClean="0">
              <a:solidFill>
                <a:schemeClr val="tx1"/>
              </a:solidFill>
            </a:endParaRPr>
          </a:p>
          <a:p>
            <a:pPr>
              <a:buNone/>
            </a:pPr>
            <a:r>
              <a:rPr lang="en-US" sz="1800" dirty="0" smtClean="0">
                <a:solidFill>
                  <a:schemeClr val="tx1"/>
                </a:solidFill>
              </a:rPr>
              <a:t>A </a:t>
            </a:r>
            <a:r>
              <a:rPr lang="en-US" sz="1800" b="1" dirty="0" smtClean="0">
                <a:solidFill>
                  <a:schemeClr val="tx1"/>
                </a:solidFill>
              </a:rPr>
              <a:t>Proxy</a:t>
            </a:r>
            <a:r>
              <a:rPr lang="en-US" sz="1800" dirty="0" smtClean="0">
                <a:solidFill>
                  <a:schemeClr val="tx1"/>
                </a:solidFill>
              </a:rPr>
              <a:t> is an Authorized delegation of certification responsibilities for a certifier’s individual effort statement (Annual Faculty Effort Certifications)</a:t>
            </a:r>
          </a:p>
          <a:p>
            <a:pPr marL="573088"/>
            <a:r>
              <a:rPr lang="en-US" sz="1800" dirty="0" smtClean="0">
                <a:solidFill>
                  <a:schemeClr val="tx1"/>
                </a:solidFill>
              </a:rPr>
              <a:t>Harvard academic faculty are required to sign their own annual statements.</a:t>
            </a:r>
          </a:p>
          <a:p>
            <a:pPr marL="573088"/>
            <a:r>
              <a:rPr lang="en-US" sz="1800" dirty="0" smtClean="0">
                <a:solidFill>
                  <a:schemeClr val="tx1"/>
                </a:solidFill>
              </a:rPr>
              <a:t>Requests for proxies will only be granted in extenuating circumstances.</a:t>
            </a:r>
          </a:p>
          <a:p>
            <a:pPr marL="573088" lvl="1">
              <a:buNone/>
            </a:pPr>
            <a:r>
              <a:rPr lang="en-US" i="1" dirty="0" smtClean="0">
                <a:solidFill>
                  <a:schemeClr val="tx1"/>
                </a:solidFill>
                <a:ea typeface="+mn-ea"/>
              </a:rPr>
              <a:t>    One allowable exception is when there is a mentor assigned-either the mentor or the mentee can sign the annual statement.</a:t>
            </a:r>
          </a:p>
          <a:p>
            <a:pPr marL="573088"/>
            <a:r>
              <a:rPr lang="en-US" sz="1800" dirty="0" smtClean="0">
                <a:solidFill>
                  <a:schemeClr val="tx1"/>
                </a:solidFill>
              </a:rPr>
              <a:t>Proxy requests must by approved by the OSP Director of Cost Analysis or other designated individual in OSP.</a:t>
            </a:r>
          </a:p>
          <a:p>
            <a:pPr marL="573088"/>
            <a:r>
              <a:rPr lang="en-US" sz="1800" dirty="0" smtClean="0">
                <a:solidFill>
                  <a:schemeClr val="tx1"/>
                </a:solidFill>
              </a:rPr>
              <a:t>A Grant Manager making such a request is expected to discuss with his/her Primary Effort Coordinator, and the PEC should make the request through their Tub Effort Coordinator, who will then submit the request to OSP for review and approval.</a:t>
            </a:r>
          </a:p>
        </p:txBody>
      </p:sp>
      <p:sp>
        <p:nvSpPr>
          <p:cNvPr id="6" name="Slide Number Placeholder 5"/>
          <p:cNvSpPr>
            <a:spLocks noGrp="1"/>
          </p:cNvSpPr>
          <p:nvPr>
            <p:ph type="sldNum" sz="quarter" idx="10"/>
          </p:nvPr>
        </p:nvSpPr>
        <p:spPr/>
        <p:txBody>
          <a:bodyPr/>
          <a:lstStyle/>
          <a:p>
            <a:fld id="{57143C14-4DDE-4688-8B99-FB59BAAC6260}" type="slidenum">
              <a:rPr lang="en-US" smtClean="0"/>
              <a:pPr/>
              <a:t>27</a:t>
            </a:fld>
            <a:endParaRPr lang="en-US" dirty="0"/>
          </a:p>
        </p:txBody>
      </p:sp>
    </p:spTree>
    <p:extLst>
      <p:ext uri="{BB962C8B-B14F-4D97-AF65-F5344CB8AC3E}">
        <p14:creationId xmlns:p14="http://schemas.microsoft.com/office/powerpoint/2010/main" xmlns="" val="1971979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University Guidelines Regarding </a:t>
            </a:r>
            <a:r>
              <a:rPr lang="en-US" dirty="0" smtClean="0"/>
              <a:t>Designees for Quarterly Project Effort Certification</a:t>
            </a:r>
            <a:endParaRPr lang="en-US" dirty="0"/>
          </a:p>
        </p:txBody>
      </p:sp>
      <p:sp>
        <p:nvSpPr>
          <p:cNvPr id="8" name="Content Placeholder 7"/>
          <p:cNvSpPr>
            <a:spLocks noGrp="1"/>
          </p:cNvSpPr>
          <p:nvPr>
            <p:ph idx="1"/>
          </p:nvPr>
        </p:nvSpPr>
        <p:spPr>
          <a:xfrm>
            <a:off x="381000" y="1066800"/>
            <a:ext cx="8305800" cy="5410200"/>
          </a:xfrm>
        </p:spPr>
        <p:txBody>
          <a:bodyPr/>
          <a:lstStyle/>
          <a:p>
            <a:pPr>
              <a:buNone/>
            </a:pPr>
            <a:r>
              <a:rPr lang="en-US" sz="1800" b="1" dirty="0" smtClean="0">
                <a:solidFill>
                  <a:schemeClr val="tx1"/>
                </a:solidFill>
              </a:rPr>
              <a:t>Designee</a:t>
            </a:r>
            <a:r>
              <a:rPr lang="en-US" sz="1800" dirty="0" smtClean="0">
                <a:solidFill>
                  <a:schemeClr val="tx1"/>
                </a:solidFill>
              </a:rPr>
              <a:t> -Authorized delegation of certification responsibilities on a specific sponsored project to another individual (other than the PI)</a:t>
            </a:r>
            <a:endParaRPr lang="en-US" sz="1800" b="1" dirty="0" smtClean="0">
              <a:solidFill>
                <a:schemeClr val="tx1"/>
              </a:solidFill>
            </a:endParaRPr>
          </a:p>
          <a:p>
            <a:pPr marL="517525"/>
            <a:r>
              <a:rPr lang="en-US" sz="1800" dirty="0" smtClean="0">
                <a:solidFill>
                  <a:schemeClr val="tx1"/>
                </a:solidFill>
              </a:rPr>
              <a:t>Harvard University requires that the PI certify Quarterly Project Effort Certifications.</a:t>
            </a:r>
          </a:p>
          <a:p>
            <a:pPr marL="517525"/>
            <a:r>
              <a:rPr lang="en-US" sz="1800" dirty="0" smtClean="0">
                <a:solidFill>
                  <a:schemeClr val="tx1"/>
                </a:solidFill>
              </a:rPr>
              <a:t>In certain circumstances, the PI can delegate this responsibility to another individual with direct knowledge of his/her federally sponsored project.</a:t>
            </a:r>
          </a:p>
          <a:p>
            <a:pPr marL="517525"/>
            <a:r>
              <a:rPr lang="en-US" sz="1800" dirty="0" smtClean="0">
                <a:solidFill>
                  <a:schemeClr val="tx1"/>
                </a:solidFill>
              </a:rPr>
              <a:t>The individual who signs effort certifications must attest that the salaries charged and effort expended reasonably reflect work performed on the project, and that the signer has sufficient technical knowledge and/or is in a position that provides for suitable  means of verification that the work was performed.</a:t>
            </a:r>
          </a:p>
          <a:p>
            <a:pPr marL="517525"/>
            <a:r>
              <a:rPr lang="en-US" sz="1800" dirty="0" smtClean="0">
                <a:solidFill>
                  <a:schemeClr val="tx1"/>
                </a:solidFill>
              </a:rPr>
              <a:t>Requests for delegation are made on a form that will be provided to departments, </a:t>
            </a:r>
            <a:r>
              <a:rPr lang="en-US" sz="1800" i="1" dirty="0" smtClean="0">
                <a:solidFill>
                  <a:schemeClr val="tx1"/>
                </a:solidFill>
              </a:rPr>
              <a:t>Request for delegation of Authority for Quarterly Project Effort Certification.</a:t>
            </a:r>
            <a:r>
              <a:rPr lang="en-US" sz="1800" dirty="0" smtClean="0">
                <a:solidFill>
                  <a:schemeClr val="tx1"/>
                </a:solidFill>
              </a:rPr>
              <a:t>  The completed and signed forms are sent to the Tub Effort Coordinator for approval.</a:t>
            </a:r>
          </a:p>
        </p:txBody>
      </p:sp>
      <p:sp>
        <p:nvSpPr>
          <p:cNvPr id="6" name="Slide Number Placeholder 5"/>
          <p:cNvSpPr>
            <a:spLocks noGrp="1"/>
          </p:cNvSpPr>
          <p:nvPr>
            <p:ph type="sldNum" sz="quarter" idx="10"/>
          </p:nvPr>
        </p:nvSpPr>
        <p:spPr/>
        <p:txBody>
          <a:bodyPr/>
          <a:lstStyle/>
          <a:p>
            <a:fld id="{57143C14-4DDE-4688-8B99-FB59BAAC6260}" type="slidenum">
              <a:rPr lang="en-US" smtClean="0"/>
              <a:pPr/>
              <a:t>28</a:t>
            </a:fld>
            <a:endParaRPr lang="en-US" dirty="0"/>
          </a:p>
        </p:txBody>
      </p:sp>
    </p:spTree>
    <p:extLst>
      <p:ext uri="{BB962C8B-B14F-4D97-AF65-F5344CB8AC3E}">
        <p14:creationId xmlns:p14="http://schemas.microsoft.com/office/powerpoint/2010/main" xmlns="" val="364252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Manager Workflow</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29</a:t>
            </a:fld>
            <a:endParaRPr lang="en-US" dirty="0"/>
          </a:p>
        </p:txBody>
      </p:sp>
      <p:pic>
        <p:nvPicPr>
          <p:cNvPr id="11" name="Picture 10" descr="grantmanagerworkflow.png"/>
          <p:cNvPicPr>
            <a:picLocks noChangeAspect="1"/>
          </p:cNvPicPr>
          <p:nvPr/>
        </p:nvPicPr>
        <p:blipFill>
          <a:blip r:embed="rId3" cstate="print"/>
          <a:stretch>
            <a:fillRect/>
          </a:stretch>
        </p:blipFill>
        <p:spPr>
          <a:xfrm>
            <a:off x="1752600" y="1143000"/>
            <a:ext cx="5611147" cy="42438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Effort Reporting Lifecycle and Process </a:t>
            </a:r>
            <a:endParaRPr lang="en-US" dirty="0"/>
          </a:p>
        </p:txBody>
      </p:sp>
      <p:sp>
        <p:nvSpPr>
          <p:cNvPr id="4" name="Content Placeholder 3"/>
          <p:cNvSpPr>
            <a:spLocks noGrp="1"/>
          </p:cNvSpPr>
          <p:nvPr>
            <p:ph sz="half" idx="1"/>
          </p:nvPr>
        </p:nvSpPr>
        <p:spPr>
          <a:xfrm>
            <a:off x="381000" y="1524000"/>
            <a:ext cx="3962400" cy="4525963"/>
          </a:xfrm>
        </p:spPr>
        <p:txBody>
          <a:bodyPr/>
          <a:lstStyle/>
          <a:p>
            <a:pPr lvl="1">
              <a:buFont typeface="Wingdings" pitchFamily="2" charset="2"/>
              <a:buChar char="§"/>
            </a:pPr>
            <a:r>
              <a:rPr lang="en-US" dirty="0" smtClean="0">
                <a:solidFill>
                  <a:schemeClr val="accent4"/>
                </a:solidFill>
              </a:rPr>
              <a:t>Predominantly paper-based process.</a:t>
            </a:r>
            <a:endParaRPr lang="en-US" dirty="0">
              <a:solidFill>
                <a:schemeClr val="accent4"/>
              </a:solidFill>
            </a:endParaRPr>
          </a:p>
          <a:p>
            <a:pPr lvl="1">
              <a:buFont typeface="Wingdings" pitchFamily="2" charset="2"/>
              <a:buChar char="§"/>
            </a:pPr>
            <a:r>
              <a:rPr lang="en-US" dirty="0">
                <a:solidFill>
                  <a:schemeClr val="tx1"/>
                </a:solidFill>
              </a:rPr>
              <a:t>Supported by CREW </a:t>
            </a:r>
            <a:r>
              <a:rPr lang="en-US" dirty="0" smtClean="0">
                <a:solidFill>
                  <a:schemeClr val="tx1"/>
                </a:solidFill>
              </a:rPr>
              <a:t>reports. </a:t>
            </a:r>
            <a:endParaRPr lang="en-US" dirty="0">
              <a:solidFill>
                <a:schemeClr val="tx1"/>
              </a:solidFill>
            </a:endParaRPr>
          </a:p>
          <a:p>
            <a:pPr lvl="1">
              <a:buFont typeface="Wingdings" pitchFamily="2" charset="2"/>
              <a:buChar char="§"/>
            </a:pPr>
            <a:r>
              <a:rPr lang="en-US" dirty="0">
                <a:solidFill>
                  <a:schemeClr val="tx1"/>
                </a:solidFill>
              </a:rPr>
              <a:t>Manual reconciliation and tracking of the </a:t>
            </a:r>
            <a:r>
              <a:rPr lang="en-US" dirty="0" smtClean="0">
                <a:solidFill>
                  <a:schemeClr val="tx1"/>
                </a:solidFill>
              </a:rPr>
              <a:t>process.</a:t>
            </a:r>
            <a:endParaRPr lang="en-US" dirty="0">
              <a:solidFill>
                <a:schemeClr val="tx1"/>
              </a:solidFill>
            </a:endParaRPr>
          </a:p>
          <a:p>
            <a:endParaRPr lang="en-US" dirty="0"/>
          </a:p>
        </p:txBody>
      </p:sp>
      <p:pic>
        <p:nvPicPr>
          <p:cNvPr id="7" name="Picture 6" descr="paper_shuffle_tnb.png"/>
          <p:cNvPicPr>
            <a:picLocks noChangeAspect="1"/>
          </p:cNvPicPr>
          <p:nvPr/>
        </p:nvPicPr>
        <p:blipFill>
          <a:blip r:embed="rId3" cstate="print"/>
          <a:stretch>
            <a:fillRect/>
          </a:stretch>
        </p:blipFill>
        <p:spPr>
          <a:xfrm>
            <a:off x="4572000" y="1676400"/>
            <a:ext cx="4362677" cy="3124200"/>
          </a:xfrm>
          <a:prstGeom prst="rect">
            <a:avLst/>
          </a:prstGeom>
        </p:spPr>
      </p:pic>
      <p:sp>
        <p:nvSpPr>
          <p:cNvPr id="5" name="Slide Number Placeholder 4"/>
          <p:cNvSpPr>
            <a:spLocks noGrp="1"/>
          </p:cNvSpPr>
          <p:nvPr>
            <p:ph type="sldNum" sz="quarter" idx="10"/>
          </p:nvPr>
        </p:nvSpPr>
        <p:spPr/>
        <p:txBody>
          <a:bodyPr/>
          <a:lstStyle/>
          <a:p>
            <a:fld id="{57143C14-4DDE-4688-8B99-FB59BAAC6260}"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Hands-on Grant Manager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ecrt</a:t>
            </a:r>
            <a:endParaRPr lang="en-US" dirty="0"/>
          </a:p>
        </p:txBody>
      </p:sp>
      <p:sp>
        <p:nvSpPr>
          <p:cNvPr id="3" name="Content Placeholder 2"/>
          <p:cNvSpPr>
            <a:spLocks noGrp="1"/>
          </p:cNvSpPr>
          <p:nvPr>
            <p:ph idx="1"/>
          </p:nvPr>
        </p:nvSpPr>
        <p:spPr>
          <a:xfrm>
            <a:off x="457200" y="838200"/>
            <a:ext cx="8305800" cy="4038600"/>
          </a:xfrm>
        </p:spPr>
        <p:txBody>
          <a:bodyPr/>
          <a:lstStyle/>
          <a:p>
            <a:pPr lvl="1">
              <a:buNone/>
            </a:pPr>
            <a:endParaRPr lang="en-US" dirty="0" smtClean="0"/>
          </a:p>
          <a:p>
            <a:pPr>
              <a:lnSpc>
                <a:spcPct val="90000"/>
              </a:lnSpc>
            </a:pPr>
            <a:r>
              <a:rPr lang="en-US" sz="2400" dirty="0" smtClean="0">
                <a:solidFill>
                  <a:schemeClr val="tx1"/>
                </a:solidFill>
              </a:rPr>
              <a:t>Recommended Browser with ecrt is Firefox</a:t>
            </a:r>
          </a:p>
          <a:p>
            <a:pPr>
              <a:lnSpc>
                <a:spcPct val="90000"/>
              </a:lnSpc>
            </a:pPr>
            <a:r>
              <a:rPr lang="en-US" sz="2400" dirty="0" smtClean="0">
                <a:solidFill>
                  <a:schemeClr val="tx1"/>
                </a:solidFill>
              </a:rPr>
              <a:t>Obtain access through your school’s Authorized Requestor</a:t>
            </a:r>
          </a:p>
          <a:p>
            <a:pPr>
              <a:lnSpc>
                <a:spcPct val="90000"/>
              </a:lnSpc>
            </a:pPr>
            <a:r>
              <a:rPr lang="en-US" sz="2400" dirty="0" smtClean="0">
                <a:solidFill>
                  <a:schemeClr val="tx1"/>
                </a:solidFill>
              </a:rPr>
              <a:t>OSP </a:t>
            </a:r>
            <a:r>
              <a:rPr lang="en-US" sz="2400" dirty="0">
                <a:solidFill>
                  <a:schemeClr val="tx1"/>
                </a:solidFill>
              </a:rPr>
              <a:t>will provide the ecrt URL prior to go-live</a:t>
            </a:r>
          </a:p>
          <a:p>
            <a:pPr>
              <a:lnSpc>
                <a:spcPct val="90000"/>
              </a:lnSpc>
            </a:pPr>
            <a:r>
              <a:rPr lang="en-US" sz="2400" dirty="0" smtClean="0">
                <a:solidFill>
                  <a:schemeClr val="tx1"/>
                </a:solidFill>
              </a:rPr>
              <a:t>Click </a:t>
            </a:r>
            <a:r>
              <a:rPr lang="en-US" sz="2400" dirty="0">
                <a:solidFill>
                  <a:schemeClr val="tx1"/>
                </a:solidFill>
              </a:rPr>
              <a:t>the URL to navigate to ecrt, and l</a:t>
            </a:r>
            <a:r>
              <a:rPr lang="en-US" sz="2400" dirty="0" smtClean="0">
                <a:solidFill>
                  <a:schemeClr val="tx1"/>
                </a:solidFill>
              </a:rPr>
              <a:t>og in with your HUID and PIN</a:t>
            </a:r>
          </a:p>
          <a:p>
            <a:pPr>
              <a:lnSpc>
                <a:spcPct val="90000"/>
              </a:lnSpc>
            </a:pPr>
            <a:r>
              <a:rPr lang="en-US" sz="2400" dirty="0" smtClean="0">
                <a:solidFill>
                  <a:schemeClr val="tx1"/>
                </a:solidFill>
              </a:rPr>
              <a:t>Best recommended practice is to bookmark the URL for easy access in the future.</a:t>
            </a:r>
          </a:p>
          <a:p>
            <a:pPr>
              <a:lnSpc>
                <a:spcPct val="90000"/>
              </a:lnSpc>
              <a:buNone/>
            </a:pPr>
            <a:endParaRPr lang="en-US" dirty="0" smtClean="0"/>
          </a:p>
        </p:txBody>
      </p:sp>
      <p:sp>
        <p:nvSpPr>
          <p:cNvPr id="4" name="Slide Number Placeholder 3"/>
          <p:cNvSpPr>
            <a:spLocks noGrp="1"/>
          </p:cNvSpPr>
          <p:nvPr>
            <p:ph type="sldNum" sz="quarter" idx="10"/>
          </p:nvPr>
        </p:nvSpPr>
        <p:spPr/>
        <p:txBody>
          <a:bodyPr/>
          <a:lstStyle/>
          <a:p>
            <a:fld id="{57143C14-4DDE-4688-8B99-FB59BAAC6260}" type="slidenum">
              <a:rPr lang="en-US" smtClean="0"/>
              <a:pPr/>
              <a:t>31</a:t>
            </a:fld>
            <a:endParaRPr lang="en-US" dirty="0"/>
          </a:p>
        </p:txBody>
      </p:sp>
      <p:sp>
        <p:nvSpPr>
          <p:cNvPr id="5" name="TextBox 4"/>
          <p:cNvSpPr txBox="1"/>
          <p:nvPr/>
        </p:nvSpPr>
        <p:spPr>
          <a:xfrm>
            <a:off x="457200" y="5334000"/>
            <a:ext cx="8305800" cy="646331"/>
          </a:xfrm>
          <a:prstGeom prst="rect">
            <a:avLst/>
          </a:prstGeom>
          <a:noFill/>
        </p:spPr>
        <p:txBody>
          <a:bodyPr wrap="square" rtlCol="0">
            <a:spAutoFit/>
          </a:bodyPr>
          <a:lstStyle/>
          <a:p>
            <a:pPr algn="ctr"/>
            <a:r>
              <a:rPr lang="en-US" b="1" dirty="0" smtClean="0">
                <a:solidFill>
                  <a:schemeClr val="bg1"/>
                </a:solidFill>
              </a:rPr>
              <a:t>ecrt contains sensitive data, individuals working in ecrt should follow the guidelines stated in Confidentially Agreement signed in PeopleSoft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Certification Statements: Individual Effort Statements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32</a:t>
            </a:fld>
            <a:endParaRPr lang="en-US" dirty="0"/>
          </a:p>
        </p:txBody>
      </p:sp>
      <p:pic>
        <p:nvPicPr>
          <p:cNvPr id="10" name="Content Placeholder 12" descr="GMworklist.png"/>
          <p:cNvPicPr>
            <a:picLocks noGrp="1" noChangeAspect="1"/>
          </p:cNvPicPr>
          <p:nvPr>
            <p:ph idx="1"/>
          </p:nvPr>
        </p:nvPicPr>
        <p:blipFill>
          <a:blip r:embed="rId3" cstate="print"/>
          <a:stretch>
            <a:fillRect/>
          </a:stretch>
        </p:blipFill>
        <p:spPr>
          <a:xfrm>
            <a:off x="1493887" y="1788755"/>
            <a:ext cx="6156225" cy="2802660"/>
          </a:xfrm>
        </p:spPr>
      </p:pic>
      <p:sp>
        <p:nvSpPr>
          <p:cNvPr id="12" name="Content Placeholder 2"/>
          <p:cNvSpPr>
            <a:spLocks noGrp="1"/>
          </p:cNvSpPr>
          <p:nvPr>
            <p:ph idx="1"/>
          </p:nvPr>
        </p:nvSpPr>
        <p:spPr>
          <a:xfrm>
            <a:off x="914400" y="5334000"/>
            <a:ext cx="7620000" cy="762000"/>
          </a:xfrm>
        </p:spPr>
        <p:txBody>
          <a:bodyPr/>
          <a:lstStyle/>
          <a:p>
            <a:pPr marL="0" algn="ctr">
              <a:lnSpc>
                <a:spcPct val="90000"/>
              </a:lnSpc>
              <a:buNone/>
            </a:pPr>
            <a:r>
              <a:rPr lang="en-US" b="1" dirty="0" smtClean="0">
                <a:solidFill>
                  <a:schemeClr val="bg1"/>
                </a:solidFill>
              </a:rPr>
              <a:t>To view your assigned Certifiers’ outstanding Effort Statements, click on My Certifier Portfolio tab.</a:t>
            </a:r>
          </a:p>
        </p:txBody>
      </p:sp>
      <p:cxnSp>
        <p:nvCxnSpPr>
          <p:cNvPr id="17" name="Straight Arrow Connector 16"/>
          <p:cNvCxnSpPr/>
          <p:nvPr/>
        </p:nvCxnSpPr>
        <p:spPr>
          <a:xfrm flipV="1">
            <a:off x="1828800" y="3352800"/>
            <a:ext cx="457200" cy="762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4876800" y="2819400"/>
            <a:ext cx="2286000" cy="609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flipV="1">
            <a:off x="6553200" y="3505200"/>
            <a:ext cx="4572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1981200" y="2819400"/>
            <a:ext cx="1371600" cy="5334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15000" y="3810000"/>
            <a:ext cx="2895600" cy="12003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A specific Effort Statement can be viewed by clicking on the Due Date, Type or Status for a particular statement of an individual.</a:t>
            </a:r>
            <a:endParaRPr lang="en-US" sz="1600" dirty="0"/>
          </a:p>
        </p:txBody>
      </p:sp>
      <p:sp>
        <p:nvSpPr>
          <p:cNvPr id="15" name="Content Placeholder 2"/>
          <p:cNvSpPr>
            <a:spLocks noGrp="1"/>
          </p:cNvSpPr>
          <p:nvPr>
            <p:ph idx="1"/>
          </p:nvPr>
        </p:nvSpPr>
        <p:spPr>
          <a:xfrm>
            <a:off x="304800" y="4038600"/>
            <a:ext cx="2819400" cy="990600"/>
          </a:xfrm>
          <a:solidFill>
            <a:schemeClr val="bg1"/>
          </a:solidFill>
          <a:ln>
            <a:solidFill>
              <a:schemeClr val="tx1"/>
            </a:solidFill>
          </a:ln>
        </p:spPr>
        <p:txBody>
          <a:bodyPr/>
          <a:lstStyle/>
          <a:p>
            <a:pPr marL="0">
              <a:lnSpc>
                <a:spcPct val="90000"/>
              </a:lnSpc>
              <a:buNone/>
            </a:pPr>
            <a:r>
              <a:rPr lang="en-US" sz="1600" b="1" dirty="0" smtClean="0">
                <a:solidFill>
                  <a:schemeClr val="tx1"/>
                </a:solidFill>
              </a:rPr>
              <a:t>All Effort Statements for an individual can be viewed by clicking on the Statement Owner Name.</a:t>
            </a:r>
            <a:endParaRPr lang="en-US" sz="1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Certification Statements: Individual Effort Statements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33</a:t>
            </a:fld>
            <a:endParaRPr lang="en-US" dirty="0"/>
          </a:p>
        </p:txBody>
      </p:sp>
      <p:pic>
        <p:nvPicPr>
          <p:cNvPr id="10" name="Content Placeholder 12" descr="GMworklist.png"/>
          <p:cNvPicPr>
            <a:picLocks noGrp="1" noChangeAspect="1"/>
          </p:cNvPicPr>
          <p:nvPr>
            <p:ph idx="1"/>
          </p:nvPr>
        </p:nvPicPr>
        <p:blipFill>
          <a:blip r:embed="rId3" cstate="print"/>
          <a:stretch>
            <a:fillRect/>
          </a:stretch>
        </p:blipFill>
        <p:spPr>
          <a:xfrm>
            <a:off x="2050097" y="990601"/>
            <a:ext cx="5230614" cy="4267199"/>
          </a:xfrm>
        </p:spPr>
      </p:pic>
      <p:sp>
        <p:nvSpPr>
          <p:cNvPr id="12" name="Content Placeholder 2"/>
          <p:cNvSpPr>
            <a:spLocks noGrp="1"/>
          </p:cNvSpPr>
          <p:nvPr>
            <p:ph idx="1"/>
          </p:nvPr>
        </p:nvSpPr>
        <p:spPr>
          <a:xfrm>
            <a:off x="914400" y="5334000"/>
            <a:ext cx="7620000" cy="762000"/>
          </a:xfrm>
        </p:spPr>
        <p:txBody>
          <a:bodyPr/>
          <a:lstStyle/>
          <a:p>
            <a:pPr marL="0" algn="ctr">
              <a:lnSpc>
                <a:spcPct val="90000"/>
              </a:lnSpc>
              <a:buNone/>
            </a:pPr>
            <a:r>
              <a:rPr lang="en-US" b="1" dirty="0" smtClean="0">
                <a:solidFill>
                  <a:schemeClr val="bg1"/>
                </a:solidFill>
              </a:rPr>
              <a:t>Best Recommended Practice is to add Attachments after the Effort Statement has been certified</a:t>
            </a:r>
          </a:p>
        </p:txBody>
      </p:sp>
      <p:cxnSp>
        <p:nvCxnSpPr>
          <p:cNvPr id="17" name="Straight Arrow Connector 16"/>
          <p:cNvCxnSpPr>
            <a:stCxn id="15" idx="1"/>
          </p:cNvCxnSpPr>
          <p:nvPr/>
        </p:nvCxnSpPr>
        <p:spPr>
          <a:xfrm flipH="1">
            <a:off x="3276600" y="4572000"/>
            <a:ext cx="1676400"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6096000" y="3352800"/>
            <a:ext cx="4572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4724400"/>
            <a:ext cx="685800" cy="457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4953000" y="4114800"/>
            <a:ext cx="3200400" cy="914400"/>
          </a:xfrm>
          <a:solidFill>
            <a:schemeClr val="bg1"/>
          </a:solidFill>
          <a:ln>
            <a:solidFill>
              <a:schemeClr val="tx1"/>
            </a:solidFill>
          </a:ln>
        </p:spPr>
        <p:txBody>
          <a:bodyPr/>
          <a:lstStyle/>
          <a:p>
            <a:pPr marL="0">
              <a:lnSpc>
                <a:spcPct val="90000"/>
              </a:lnSpc>
              <a:buNone/>
            </a:pPr>
            <a:r>
              <a:rPr lang="en-US" sz="1600" b="1" dirty="0" smtClean="0">
                <a:solidFill>
                  <a:schemeClr val="tx1"/>
                </a:solidFill>
              </a:rPr>
              <a:t>Add Notes or Attachments by clicking on           or         (pdf, gif, jpeg, tiff)</a:t>
            </a:r>
          </a:p>
        </p:txBody>
      </p:sp>
      <p:pic>
        <p:nvPicPr>
          <p:cNvPr id="23" name="Picture 22" descr="addnoteicon.png"/>
          <p:cNvPicPr>
            <a:picLocks noChangeAspect="1"/>
          </p:cNvPicPr>
          <p:nvPr/>
        </p:nvPicPr>
        <p:blipFill>
          <a:blip r:embed="rId4" cstate="print"/>
          <a:stretch>
            <a:fillRect/>
          </a:stretch>
        </p:blipFill>
        <p:spPr>
          <a:xfrm>
            <a:off x="6324600" y="4343400"/>
            <a:ext cx="247650" cy="304800"/>
          </a:xfrm>
          <a:prstGeom prst="rect">
            <a:avLst/>
          </a:prstGeom>
        </p:spPr>
      </p:pic>
      <p:pic>
        <p:nvPicPr>
          <p:cNvPr id="24" name="Picture 23" descr="addattachmenticon.png"/>
          <p:cNvPicPr>
            <a:picLocks noChangeAspect="1"/>
          </p:cNvPicPr>
          <p:nvPr/>
        </p:nvPicPr>
        <p:blipFill>
          <a:blip r:embed="rId5" cstate="print"/>
          <a:stretch>
            <a:fillRect/>
          </a:stretch>
        </p:blipFill>
        <p:spPr>
          <a:xfrm>
            <a:off x="7086600" y="4343400"/>
            <a:ext cx="304800" cy="304800"/>
          </a:xfrm>
          <a:prstGeom prst="rect">
            <a:avLst/>
          </a:prstGeom>
        </p:spPr>
      </p:pic>
      <p:cxnSp>
        <p:nvCxnSpPr>
          <p:cNvPr id="21" name="Straight Arrow Connector 20"/>
          <p:cNvCxnSpPr/>
          <p:nvPr/>
        </p:nvCxnSpPr>
        <p:spPr>
          <a:xfrm flipH="1">
            <a:off x="6477000" y="2895600"/>
            <a:ext cx="9144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629400" y="2133600"/>
            <a:ext cx="22860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To Run a Payroll </a:t>
            </a:r>
          </a:p>
          <a:p>
            <a:pPr>
              <a:lnSpc>
                <a:spcPct val="90000"/>
              </a:lnSpc>
            </a:pPr>
            <a:r>
              <a:rPr lang="en-US" sz="1600" b="1" dirty="0" smtClean="0"/>
              <a:t>Report for a specific account, click      .</a:t>
            </a:r>
            <a:endParaRPr lang="en-US" sz="1600" b="1" dirty="0"/>
          </a:p>
        </p:txBody>
      </p:sp>
      <p:pic>
        <p:nvPicPr>
          <p:cNvPr id="25" name="Picture 24" descr="viewingdollaramtsicon.png"/>
          <p:cNvPicPr>
            <a:picLocks noChangeAspect="1"/>
          </p:cNvPicPr>
          <p:nvPr/>
        </p:nvPicPr>
        <p:blipFill>
          <a:blip r:embed="rId6" cstate="print"/>
          <a:stretch>
            <a:fillRect/>
          </a:stretch>
        </p:blipFill>
        <p:spPr>
          <a:xfrm>
            <a:off x="8153400" y="2590800"/>
            <a:ext cx="228600" cy="228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a:t>
            </a:r>
            <a:r>
              <a:rPr lang="en-US" dirty="0"/>
              <a:t>Certification </a:t>
            </a:r>
            <a:r>
              <a:rPr lang="en-US" dirty="0" smtClean="0"/>
              <a:t>Statements: Project Statements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34</a:t>
            </a:fld>
            <a:endParaRPr lang="en-US" dirty="0"/>
          </a:p>
        </p:txBody>
      </p:sp>
      <p:pic>
        <p:nvPicPr>
          <p:cNvPr id="10" name="Content Placeholder 12" descr="GMworklist.png"/>
          <p:cNvPicPr>
            <a:picLocks noGrp="1" noChangeAspect="1"/>
          </p:cNvPicPr>
          <p:nvPr>
            <p:ph idx="1"/>
          </p:nvPr>
        </p:nvPicPr>
        <p:blipFill>
          <a:blip r:embed="rId3" cstate="print"/>
          <a:stretch>
            <a:fillRect/>
          </a:stretch>
        </p:blipFill>
        <p:spPr>
          <a:xfrm>
            <a:off x="1550966" y="1371600"/>
            <a:ext cx="6042068" cy="3230696"/>
          </a:xfrm>
        </p:spPr>
      </p:pic>
      <p:cxnSp>
        <p:nvCxnSpPr>
          <p:cNvPr id="17" name="Straight Arrow Connector 16"/>
          <p:cNvCxnSpPr>
            <a:stCxn id="15" idx="0"/>
            <a:endCxn id="29" idx="3"/>
          </p:cNvCxnSpPr>
          <p:nvPr/>
        </p:nvCxnSpPr>
        <p:spPr>
          <a:xfrm flipV="1">
            <a:off x="1943100" y="3220804"/>
            <a:ext cx="238966" cy="3605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5638800" y="2667000"/>
            <a:ext cx="17526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flipV="1">
            <a:off x="6172200" y="3048000"/>
            <a:ext cx="533400" cy="533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1981200" y="2895600"/>
            <a:ext cx="13716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0" y="3581401"/>
            <a:ext cx="35052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A specific Project Effort Statement can be viewed by clicking on the Period or Status.</a:t>
            </a:r>
            <a:endParaRPr lang="en-US" sz="1600" dirty="0"/>
          </a:p>
        </p:txBody>
      </p:sp>
      <p:sp>
        <p:nvSpPr>
          <p:cNvPr id="15" name="Content Placeholder 2"/>
          <p:cNvSpPr>
            <a:spLocks noGrp="1"/>
          </p:cNvSpPr>
          <p:nvPr>
            <p:ph idx="1"/>
          </p:nvPr>
        </p:nvSpPr>
        <p:spPr>
          <a:xfrm>
            <a:off x="381000" y="3581400"/>
            <a:ext cx="3124200" cy="1143000"/>
          </a:xfrm>
          <a:solidFill>
            <a:schemeClr val="bg1"/>
          </a:solidFill>
          <a:ln>
            <a:solidFill>
              <a:schemeClr val="tx1"/>
            </a:solidFill>
          </a:ln>
        </p:spPr>
        <p:txBody>
          <a:bodyPr/>
          <a:lstStyle/>
          <a:p>
            <a:pPr marL="0">
              <a:lnSpc>
                <a:spcPct val="90000"/>
              </a:lnSpc>
              <a:buNone/>
            </a:pPr>
            <a:r>
              <a:rPr lang="en-US" sz="1600" b="1" dirty="0" smtClean="0">
                <a:solidFill>
                  <a:schemeClr val="tx1"/>
                </a:solidFill>
              </a:rPr>
              <a:t>Outstanding Project Effort Statements for an individual can be viewed by clicking on the Principle Investigator’s Name.</a:t>
            </a:r>
            <a:endParaRPr lang="en-US" sz="1600" dirty="0" smtClean="0"/>
          </a:p>
        </p:txBody>
      </p:sp>
      <p:sp>
        <p:nvSpPr>
          <p:cNvPr id="13" name="TextBox 12"/>
          <p:cNvSpPr txBox="1"/>
          <p:nvPr/>
        </p:nvSpPr>
        <p:spPr>
          <a:xfrm>
            <a:off x="838200" y="5334000"/>
            <a:ext cx="7772400" cy="646331"/>
          </a:xfrm>
          <a:prstGeom prst="rect">
            <a:avLst/>
          </a:prstGeom>
          <a:noFill/>
        </p:spPr>
        <p:txBody>
          <a:bodyPr wrap="square" rtlCol="0">
            <a:spAutoFit/>
          </a:bodyPr>
          <a:lstStyle/>
          <a:p>
            <a:pPr algn="ctr"/>
            <a:r>
              <a:rPr lang="en-US" b="1" dirty="0">
                <a:solidFill>
                  <a:schemeClr val="bg1"/>
                </a:solidFill>
              </a:rPr>
              <a:t>To view your assigned Certifiers’ outstanding </a:t>
            </a:r>
            <a:r>
              <a:rPr lang="en-US" b="1" dirty="0" smtClean="0">
                <a:solidFill>
                  <a:schemeClr val="bg1"/>
                </a:solidFill>
              </a:rPr>
              <a:t>Project Effort Statements, click on My Account Portfolio tab.</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Certification Statements: Project Effort Statements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35</a:t>
            </a:fld>
            <a:endParaRPr lang="en-US" dirty="0"/>
          </a:p>
        </p:txBody>
      </p:sp>
      <p:pic>
        <p:nvPicPr>
          <p:cNvPr id="10" name="Content Placeholder 12" descr="GMworklist.png"/>
          <p:cNvPicPr>
            <a:picLocks noGrp="1" noChangeAspect="1"/>
          </p:cNvPicPr>
          <p:nvPr>
            <p:ph idx="1"/>
          </p:nvPr>
        </p:nvPicPr>
        <p:blipFill>
          <a:blip r:embed="rId3" cstate="print"/>
          <a:stretch>
            <a:fillRect/>
          </a:stretch>
        </p:blipFill>
        <p:spPr>
          <a:xfrm>
            <a:off x="2050097" y="1326688"/>
            <a:ext cx="5719610" cy="3931111"/>
          </a:xfrm>
        </p:spPr>
      </p:pic>
      <p:sp>
        <p:nvSpPr>
          <p:cNvPr id="12" name="Content Placeholder 2"/>
          <p:cNvSpPr>
            <a:spLocks noGrp="1"/>
          </p:cNvSpPr>
          <p:nvPr>
            <p:ph idx="1"/>
          </p:nvPr>
        </p:nvSpPr>
        <p:spPr>
          <a:xfrm>
            <a:off x="914400" y="5334000"/>
            <a:ext cx="7620000" cy="762000"/>
          </a:xfrm>
        </p:spPr>
        <p:txBody>
          <a:bodyPr/>
          <a:lstStyle/>
          <a:p>
            <a:pPr marL="0" algn="ctr">
              <a:lnSpc>
                <a:spcPct val="90000"/>
              </a:lnSpc>
              <a:buNone/>
            </a:pPr>
            <a:r>
              <a:rPr lang="en-US" b="1" dirty="0" smtClean="0">
                <a:solidFill>
                  <a:schemeClr val="bg1"/>
                </a:solidFill>
              </a:rPr>
              <a:t>Best Recommended Practice is to add Attachments after the Effort Statement has been certified</a:t>
            </a:r>
          </a:p>
        </p:txBody>
      </p:sp>
      <p:cxnSp>
        <p:nvCxnSpPr>
          <p:cNvPr id="17" name="Straight Arrow Connector 16"/>
          <p:cNvCxnSpPr>
            <a:endCxn id="29" idx="2"/>
          </p:cNvCxnSpPr>
          <p:nvPr/>
        </p:nvCxnSpPr>
        <p:spPr>
          <a:xfrm>
            <a:off x="914400" y="3505200"/>
            <a:ext cx="1752600" cy="1447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7315200" y="4114800"/>
            <a:ext cx="4572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724400"/>
            <a:ext cx="685800" cy="457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533400" y="2590800"/>
            <a:ext cx="3200400" cy="914400"/>
          </a:xfrm>
          <a:solidFill>
            <a:schemeClr val="bg1"/>
          </a:solidFill>
          <a:ln>
            <a:solidFill>
              <a:schemeClr val="tx1"/>
            </a:solidFill>
          </a:ln>
        </p:spPr>
        <p:txBody>
          <a:bodyPr/>
          <a:lstStyle/>
          <a:p>
            <a:pPr marL="0">
              <a:lnSpc>
                <a:spcPct val="90000"/>
              </a:lnSpc>
              <a:buNone/>
            </a:pPr>
            <a:r>
              <a:rPr lang="en-US" sz="1600" b="1" dirty="0" smtClean="0">
                <a:solidFill>
                  <a:schemeClr val="tx1"/>
                </a:solidFill>
              </a:rPr>
              <a:t>Add Notes or Attachments by clicking on           or         (pdf, gif, jpeg, tiff)</a:t>
            </a:r>
          </a:p>
        </p:txBody>
      </p:sp>
      <p:pic>
        <p:nvPicPr>
          <p:cNvPr id="23" name="Picture 22" descr="addnoteicon.png"/>
          <p:cNvPicPr>
            <a:picLocks noChangeAspect="1"/>
          </p:cNvPicPr>
          <p:nvPr/>
        </p:nvPicPr>
        <p:blipFill>
          <a:blip r:embed="rId4" cstate="print"/>
          <a:stretch>
            <a:fillRect/>
          </a:stretch>
        </p:blipFill>
        <p:spPr>
          <a:xfrm>
            <a:off x="1905000" y="2819400"/>
            <a:ext cx="247650" cy="304800"/>
          </a:xfrm>
          <a:prstGeom prst="rect">
            <a:avLst/>
          </a:prstGeom>
        </p:spPr>
      </p:pic>
      <p:pic>
        <p:nvPicPr>
          <p:cNvPr id="24" name="Picture 23" descr="addattachmenticon.png"/>
          <p:cNvPicPr>
            <a:picLocks noChangeAspect="1"/>
          </p:cNvPicPr>
          <p:nvPr/>
        </p:nvPicPr>
        <p:blipFill>
          <a:blip r:embed="rId5" cstate="print"/>
          <a:stretch>
            <a:fillRect/>
          </a:stretch>
        </p:blipFill>
        <p:spPr>
          <a:xfrm>
            <a:off x="2667000" y="2819400"/>
            <a:ext cx="304800" cy="304800"/>
          </a:xfrm>
          <a:prstGeom prst="rect">
            <a:avLst/>
          </a:prstGeom>
        </p:spPr>
      </p:pic>
      <p:cxnSp>
        <p:nvCxnSpPr>
          <p:cNvPr id="21" name="Straight Arrow Connector 20"/>
          <p:cNvCxnSpPr/>
          <p:nvPr/>
        </p:nvCxnSpPr>
        <p:spPr>
          <a:xfrm flipH="1">
            <a:off x="7620000" y="2895600"/>
            <a:ext cx="381000" cy="1219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629400" y="2133600"/>
            <a:ext cx="22860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To Run a Payroll </a:t>
            </a:r>
          </a:p>
          <a:p>
            <a:pPr>
              <a:lnSpc>
                <a:spcPct val="90000"/>
              </a:lnSpc>
            </a:pPr>
            <a:r>
              <a:rPr lang="en-US" sz="1600" b="1" dirty="0" smtClean="0"/>
              <a:t>Report for a specific staff member, click</a:t>
            </a:r>
            <a:endParaRPr lang="en-US" sz="1600" b="1" dirty="0"/>
          </a:p>
        </p:txBody>
      </p:sp>
      <p:pic>
        <p:nvPicPr>
          <p:cNvPr id="25" name="Picture 24" descr="viewingdollaramtsicon.png"/>
          <p:cNvPicPr>
            <a:picLocks noChangeAspect="1"/>
          </p:cNvPicPr>
          <p:nvPr/>
        </p:nvPicPr>
        <p:blipFill>
          <a:blip r:embed="rId6" cstate="print"/>
          <a:stretch>
            <a:fillRect/>
          </a:stretch>
        </p:blipFill>
        <p:spPr>
          <a:xfrm>
            <a:off x="8610600" y="2590800"/>
            <a:ext cx="228600" cy="228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epartmentdashboard.png"/>
          <p:cNvPicPr>
            <a:picLocks noChangeAspect="1"/>
          </p:cNvPicPr>
          <p:nvPr/>
        </p:nvPicPr>
        <p:blipFill>
          <a:blip r:embed="rId3" cstate="print"/>
          <a:stretch>
            <a:fillRect/>
          </a:stretch>
        </p:blipFill>
        <p:spPr>
          <a:xfrm>
            <a:off x="993241" y="990600"/>
            <a:ext cx="7157518" cy="4232745"/>
          </a:xfrm>
          <a:prstGeom prst="rect">
            <a:avLst/>
          </a:prstGeom>
        </p:spPr>
      </p:pic>
      <p:sp>
        <p:nvSpPr>
          <p:cNvPr id="2" name="Title 1"/>
          <p:cNvSpPr>
            <a:spLocks noGrp="1"/>
          </p:cNvSpPr>
          <p:nvPr>
            <p:ph type="title"/>
          </p:nvPr>
        </p:nvSpPr>
        <p:spPr/>
        <p:txBody>
          <a:bodyPr/>
          <a:lstStyle/>
          <a:p>
            <a:r>
              <a:rPr lang="en-US" dirty="0" smtClean="0"/>
              <a:t>Placing Statement On Hold</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36</a:t>
            </a:fld>
            <a:endParaRPr lang="en-US" dirty="0"/>
          </a:p>
        </p:txBody>
      </p:sp>
      <p:sp>
        <p:nvSpPr>
          <p:cNvPr id="6" name="Oval 5"/>
          <p:cNvSpPr/>
          <p:nvPr/>
        </p:nvSpPr>
        <p:spPr>
          <a:xfrm>
            <a:off x="6553200" y="3962400"/>
            <a:ext cx="12192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181600" y="3810000"/>
            <a:ext cx="12954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133600" y="3352800"/>
            <a:ext cx="3200400" cy="1338828"/>
          </a:xfrm>
          <a:prstGeom prst="rect">
            <a:avLst/>
          </a:prstGeom>
          <a:solidFill>
            <a:schemeClr val="bg1"/>
          </a:solidFill>
          <a:ln>
            <a:solidFill>
              <a:schemeClr val="tx1"/>
            </a:solidFill>
          </a:ln>
        </p:spPr>
        <p:txBody>
          <a:bodyPr wrap="square" rtlCol="0">
            <a:spAutoFit/>
          </a:bodyPr>
          <a:lstStyle/>
          <a:p>
            <a:pPr>
              <a:lnSpc>
                <a:spcPct val="90000"/>
              </a:lnSpc>
            </a:pPr>
            <a:r>
              <a:rPr lang="en-US" b="1" dirty="0" smtClean="0"/>
              <a:t>When viewing a Statement, place a Statement On Hold by checking the box of On Hold and entering required comment.</a:t>
            </a:r>
            <a:endParaRPr lang="en-US" b="1" dirty="0"/>
          </a:p>
        </p:txBody>
      </p:sp>
      <p:sp>
        <p:nvSpPr>
          <p:cNvPr id="19" name="TextBox 18"/>
          <p:cNvSpPr txBox="1"/>
          <p:nvPr/>
        </p:nvSpPr>
        <p:spPr>
          <a:xfrm>
            <a:off x="762000" y="5334000"/>
            <a:ext cx="7924800" cy="646331"/>
          </a:xfrm>
          <a:prstGeom prst="rect">
            <a:avLst/>
          </a:prstGeom>
          <a:noFill/>
        </p:spPr>
        <p:txBody>
          <a:bodyPr wrap="square" rtlCol="0">
            <a:spAutoFit/>
          </a:bodyPr>
          <a:lstStyle/>
          <a:p>
            <a:pPr algn="ctr"/>
            <a:r>
              <a:rPr lang="en-US" b="1" dirty="0" smtClean="0">
                <a:solidFill>
                  <a:schemeClr val="bg1"/>
                </a:solidFill>
              </a:rPr>
              <a:t>Remove a hold by removing the check from the On Hold box </a:t>
            </a:r>
          </a:p>
          <a:p>
            <a:pPr algn="ctr"/>
            <a:r>
              <a:rPr lang="en-US" b="1" dirty="0" smtClean="0">
                <a:solidFill>
                  <a:schemeClr val="bg1"/>
                </a:solidFill>
              </a:rPr>
              <a:t>(re-opening for Certification)</a:t>
            </a:r>
            <a:endParaRPr lang="en-US" b="1" dirty="0">
              <a:solidFill>
                <a:schemeClr val="bg1"/>
              </a:solidFill>
            </a:endParaRPr>
          </a:p>
        </p:txBody>
      </p:sp>
      <p:sp>
        <p:nvSpPr>
          <p:cNvPr id="9" name="Oval 8"/>
          <p:cNvSpPr/>
          <p:nvPr/>
        </p:nvSpPr>
        <p:spPr>
          <a:xfrm>
            <a:off x="4343400" y="2133600"/>
            <a:ext cx="457200" cy="304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724400" y="990600"/>
            <a:ext cx="1066800" cy="1143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3" name="Group 13"/>
          <p:cNvGrpSpPr/>
          <p:nvPr/>
        </p:nvGrpSpPr>
        <p:grpSpPr>
          <a:xfrm>
            <a:off x="5029200" y="762000"/>
            <a:ext cx="2057400" cy="978729"/>
            <a:chOff x="5029200" y="762000"/>
            <a:chExt cx="2057400" cy="978729"/>
          </a:xfrm>
        </p:grpSpPr>
        <p:sp>
          <p:nvSpPr>
            <p:cNvPr id="11" name="TextBox 10"/>
            <p:cNvSpPr txBox="1"/>
            <p:nvPr/>
          </p:nvSpPr>
          <p:spPr>
            <a:xfrm>
              <a:off x="5029200" y="762000"/>
              <a:ext cx="2057400" cy="9787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     icon indicates</a:t>
              </a:r>
            </a:p>
            <a:p>
              <a:pPr>
                <a:lnSpc>
                  <a:spcPct val="90000"/>
                </a:lnSpc>
              </a:pPr>
              <a:r>
                <a:rPr lang="en-US" sz="1600" b="1" dirty="0" smtClean="0"/>
                <a:t> that there is content within the folder.</a:t>
              </a:r>
              <a:endParaRPr lang="en-US" sz="1600" b="1" dirty="0"/>
            </a:p>
          </p:txBody>
        </p:sp>
        <p:pic>
          <p:nvPicPr>
            <p:cNvPr id="13" name="Picture 12" descr="staricon.png"/>
            <p:cNvPicPr>
              <a:picLocks noChangeAspect="1"/>
            </p:cNvPicPr>
            <p:nvPr/>
          </p:nvPicPr>
          <p:blipFill>
            <a:blip r:embed="rId4" cstate="print"/>
            <a:stretch>
              <a:fillRect/>
            </a:stretch>
          </p:blipFill>
          <p:spPr>
            <a:xfrm flipH="1">
              <a:off x="5105400" y="800100"/>
              <a:ext cx="266700" cy="266700"/>
            </a:xfrm>
            <a:prstGeom prst="rect">
              <a:avLst/>
            </a:prstGeom>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 on Placing Statements On Hold</a:t>
            </a:r>
            <a:endParaRPr lang="en-US" dirty="0"/>
          </a:p>
        </p:txBody>
      </p:sp>
      <p:sp>
        <p:nvSpPr>
          <p:cNvPr id="3" name="Content Placeholder 2"/>
          <p:cNvSpPr>
            <a:spLocks noGrp="1"/>
          </p:cNvSpPr>
          <p:nvPr>
            <p:ph sz="half" idx="1"/>
          </p:nvPr>
        </p:nvSpPr>
        <p:spPr>
          <a:xfrm>
            <a:off x="304800" y="1066800"/>
            <a:ext cx="3962400" cy="4525963"/>
          </a:xfrm>
        </p:spPr>
        <p:txBody>
          <a:bodyPr/>
          <a:lstStyle/>
          <a:p>
            <a:r>
              <a:rPr lang="en-US" dirty="0" smtClean="0"/>
              <a:t>Pros</a:t>
            </a:r>
          </a:p>
          <a:p>
            <a:pPr lvl="1"/>
            <a:r>
              <a:rPr lang="en-US" sz="2000" dirty="0" smtClean="0">
                <a:solidFill>
                  <a:schemeClr val="tx1"/>
                </a:solidFill>
              </a:rPr>
              <a:t>Prevents the statement from being certified until corrected (does not extend Certification Period)</a:t>
            </a:r>
          </a:p>
          <a:p>
            <a:pPr lvl="1"/>
            <a:r>
              <a:rPr lang="en-US" sz="2000" dirty="0" smtClean="0">
                <a:solidFill>
                  <a:schemeClr val="tx1"/>
                </a:solidFill>
              </a:rPr>
              <a:t>GMs can place a statement on hold</a:t>
            </a:r>
          </a:p>
          <a:p>
            <a:pPr lvl="1"/>
            <a:r>
              <a:rPr lang="en-US" sz="2000" dirty="0" smtClean="0">
                <a:solidFill>
                  <a:schemeClr val="tx1"/>
                </a:solidFill>
              </a:rPr>
              <a:t>Placing and removing hold statements are simple</a:t>
            </a:r>
            <a:endParaRPr lang="en-US" sz="2000" dirty="0">
              <a:solidFill>
                <a:schemeClr val="tx1"/>
              </a:solidFill>
            </a:endParaRPr>
          </a:p>
        </p:txBody>
      </p:sp>
      <p:sp>
        <p:nvSpPr>
          <p:cNvPr id="5" name="Content Placeholder 4"/>
          <p:cNvSpPr>
            <a:spLocks noGrp="1"/>
          </p:cNvSpPr>
          <p:nvPr>
            <p:ph sz="half" idx="2"/>
          </p:nvPr>
        </p:nvSpPr>
        <p:spPr>
          <a:xfrm>
            <a:off x="4343400" y="1066800"/>
            <a:ext cx="4800600" cy="4572000"/>
          </a:xfrm>
        </p:spPr>
        <p:txBody>
          <a:bodyPr/>
          <a:lstStyle/>
          <a:p>
            <a:r>
              <a:rPr lang="en-US" dirty="0" smtClean="0"/>
              <a:t>Cons</a:t>
            </a:r>
          </a:p>
          <a:p>
            <a:pPr lvl="1"/>
            <a:r>
              <a:rPr lang="en-US" sz="2000" dirty="0" smtClean="0">
                <a:solidFill>
                  <a:schemeClr val="tx1"/>
                </a:solidFill>
              </a:rPr>
              <a:t>No email reminder is sent to GM that statements are on hold</a:t>
            </a:r>
          </a:p>
          <a:p>
            <a:pPr lvl="1"/>
            <a:r>
              <a:rPr lang="en-US" sz="2000" dirty="0" smtClean="0">
                <a:solidFill>
                  <a:schemeClr val="tx1"/>
                </a:solidFill>
              </a:rPr>
              <a:t>GMs (and/or PECs) view statements on hold through the Department Dashboard under the Certification Summary Chart</a:t>
            </a:r>
          </a:p>
          <a:p>
            <a:pPr lvl="1"/>
            <a:r>
              <a:rPr lang="en-US" sz="2000" dirty="0" smtClean="0">
                <a:solidFill>
                  <a:schemeClr val="tx1"/>
                </a:solidFill>
              </a:rPr>
              <a:t>Once a statement is removed from hold, the certifier receives an automatic email that the statement has been taken off hold if the hold was placed during the Certification period</a:t>
            </a:r>
            <a:endParaRPr lang="en-US" sz="2000" dirty="0">
              <a:solidFill>
                <a:schemeClr val="tx1"/>
              </a:solidFill>
            </a:endParaRPr>
          </a:p>
        </p:txBody>
      </p:sp>
      <p:sp>
        <p:nvSpPr>
          <p:cNvPr id="4" name="Slide Number Placeholder 3"/>
          <p:cNvSpPr>
            <a:spLocks noGrp="1"/>
          </p:cNvSpPr>
          <p:nvPr>
            <p:ph type="sldNum" sz="quarter" idx="10"/>
          </p:nvPr>
        </p:nvSpPr>
        <p:spPr/>
        <p:txBody>
          <a:bodyPr/>
          <a:lstStyle/>
          <a:p>
            <a:fld id="{57143C14-4DDE-4688-8B99-FB59BAAC6260}" type="slidenum">
              <a:rPr lang="en-US" smtClean="0"/>
              <a:pPr/>
              <a:t>37</a:t>
            </a:fld>
            <a:endParaRPr lang="en-US" dirty="0"/>
          </a:p>
        </p:txBody>
      </p:sp>
      <p:sp>
        <p:nvSpPr>
          <p:cNvPr id="6" name="Content Placeholder 5"/>
          <p:cNvSpPr>
            <a:spLocks noGrp="1"/>
          </p:cNvSpPr>
          <p:nvPr>
            <p:ph idx="4294967295"/>
          </p:nvPr>
        </p:nvSpPr>
        <p:spPr>
          <a:xfrm>
            <a:off x="533400" y="5638800"/>
            <a:ext cx="8458200" cy="1066800"/>
          </a:xfrm>
          <a:solidFill>
            <a:schemeClr val="accent6">
              <a:lumMod val="75000"/>
            </a:schemeClr>
          </a:solidFill>
        </p:spPr>
        <p:txBody>
          <a:bodyPr/>
          <a:lstStyle/>
          <a:p>
            <a:pPr algn="ctr">
              <a:buNone/>
            </a:pPr>
            <a:r>
              <a:rPr lang="en-US" b="1" i="1" dirty="0" smtClean="0">
                <a:solidFill>
                  <a:schemeClr val="bg1"/>
                </a:solidFill>
              </a:rPr>
              <a:t>Best recommended practice: GMs should review statements as soon as possible during the grace period to avoid having to put statements on hold</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Department Certifications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38</a:t>
            </a:fld>
            <a:endParaRPr lang="en-US" dirty="0"/>
          </a:p>
        </p:txBody>
      </p:sp>
      <p:sp>
        <p:nvSpPr>
          <p:cNvPr id="6" name="Oval 5"/>
          <p:cNvSpPr/>
          <p:nvPr/>
        </p:nvSpPr>
        <p:spPr>
          <a:xfrm>
            <a:off x="6705600" y="3962400"/>
            <a:ext cx="12192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7162800" y="3124200"/>
            <a:ext cx="76200" cy="762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410200" y="2209800"/>
            <a:ext cx="3200400" cy="1089529"/>
          </a:xfrm>
          <a:prstGeom prst="rect">
            <a:avLst/>
          </a:prstGeom>
          <a:solidFill>
            <a:schemeClr val="bg1"/>
          </a:solidFill>
          <a:ln>
            <a:solidFill>
              <a:schemeClr val="tx1"/>
            </a:solidFill>
          </a:ln>
        </p:spPr>
        <p:txBody>
          <a:bodyPr wrap="square" rtlCol="0">
            <a:spAutoFit/>
          </a:bodyPr>
          <a:lstStyle/>
          <a:p>
            <a:pPr>
              <a:lnSpc>
                <a:spcPct val="90000"/>
              </a:lnSpc>
            </a:pPr>
            <a:r>
              <a:rPr lang="en-US" b="1" dirty="0" smtClean="0"/>
              <a:t>When viewing a Statement, place a Statement On Hold by checking the box of On Hold.</a:t>
            </a:r>
            <a:endParaRPr lang="en-US" b="1" dirty="0"/>
          </a:p>
        </p:txBody>
      </p:sp>
      <p:sp>
        <p:nvSpPr>
          <p:cNvPr id="11" name="Content Placeholder 2"/>
          <p:cNvSpPr>
            <a:spLocks noGrp="1"/>
          </p:cNvSpPr>
          <p:nvPr>
            <p:ph idx="1"/>
          </p:nvPr>
        </p:nvSpPr>
        <p:spPr>
          <a:xfrm>
            <a:off x="457200" y="1143000"/>
            <a:ext cx="2362200" cy="1828800"/>
          </a:xfrm>
        </p:spPr>
        <p:txBody>
          <a:bodyPr/>
          <a:lstStyle/>
          <a:p>
            <a:pPr marL="182880" lvl="1" indent="-182880">
              <a:buFont typeface="Arial" pitchFamily="34" charset="0"/>
              <a:buChar char="•"/>
            </a:pPr>
            <a:r>
              <a:rPr lang="en-US" dirty="0" smtClean="0">
                <a:solidFill>
                  <a:schemeClr val="tx1"/>
                </a:solidFill>
              </a:rPr>
              <a:t>Select Department Dashboard from Manage Menu.</a:t>
            </a:r>
          </a:p>
          <a:p>
            <a:pPr marL="182880" lvl="1" indent="-182880">
              <a:buFont typeface="Arial" pitchFamily="34" charset="0"/>
              <a:buChar char="•"/>
            </a:pPr>
            <a:r>
              <a:rPr lang="en-US" dirty="0" smtClean="0">
                <a:solidFill>
                  <a:schemeClr val="tx1"/>
                </a:solidFill>
              </a:rPr>
              <a:t>Select Department using the drop down menu provided.</a:t>
            </a:r>
          </a:p>
          <a:p>
            <a:pPr marL="182880" lvl="1" indent="-182880">
              <a:buFont typeface="Arial" pitchFamily="34" charset="0"/>
              <a:buChar char="•"/>
            </a:pPr>
            <a:r>
              <a:rPr lang="en-US" dirty="0" smtClean="0">
                <a:solidFill>
                  <a:schemeClr val="tx1"/>
                </a:solidFill>
              </a:rPr>
              <a:t>Click Choose and select the People Tab</a:t>
            </a:r>
          </a:p>
          <a:p>
            <a:pPr marL="182880" lvl="1" indent="-182880">
              <a:buNone/>
            </a:pPr>
            <a:endParaRPr lang="en-US" dirty="0" smtClean="0"/>
          </a:p>
        </p:txBody>
      </p:sp>
      <p:pic>
        <p:nvPicPr>
          <p:cNvPr id="12" name="Picture 11" descr="departmentdashboard.png"/>
          <p:cNvPicPr>
            <a:picLocks noChangeAspect="1"/>
          </p:cNvPicPr>
          <p:nvPr/>
        </p:nvPicPr>
        <p:blipFill>
          <a:blip r:embed="rId3" cstate="print"/>
          <a:stretch>
            <a:fillRect/>
          </a:stretch>
        </p:blipFill>
        <p:spPr>
          <a:xfrm>
            <a:off x="2971800" y="1219200"/>
            <a:ext cx="5997134" cy="3206589"/>
          </a:xfrm>
          <a:prstGeom prst="rect">
            <a:avLst/>
          </a:prstGeom>
        </p:spPr>
      </p:pic>
      <p:sp>
        <p:nvSpPr>
          <p:cNvPr id="13" name="Oval 12"/>
          <p:cNvSpPr/>
          <p:nvPr/>
        </p:nvSpPr>
        <p:spPr>
          <a:xfrm>
            <a:off x="2743200" y="2667000"/>
            <a:ext cx="6324600" cy="1981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2971800" y="3810000"/>
            <a:ext cx="3048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81000" y="4191000"/>
            <a:ext cx="25908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List of Certifiers and status of Effort Statements displays.</a:t>
            </a:r>
            <a:endParaRPr lang="en-US" sz="1600" b="1" dirty="0"/>
          </a:p>
        </p:txBody>
      </p:sp>
      <p:sp>
        <p:nvSpPr>
          <p:cNvPr id="18" name="Oval 17"/>
          <p:cNvSpPr/>
          <p:nvPr/>
        </p:nvSpPr>
        <p:spPr>
          <a:xfrm>
            <a:off x="7162800" y="3429000"/>
            <a:ext cx="609600" cy="609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 y="5486400"/>
            <a:ext cx="8534400" cy="369332"/>
          </a:xfrm>
          <a:prstGeom prst="rect">
            <a:avLst/>
          </a:prstGeom>
          <a:noFill/>
        </p:spPr>
        <p:txBody>
          <a:bodyPr wrap="square" rtlCol="0">
            <a:spAutoFit/>
          </a:bodyPr>
          <a:lstStyle/>
          <a:p>
            <a:r>
              <a:rPr lang="en-US" b="1" dirty="0" smtClean="0">
                <a:solidFill>
                  <a:schemeClr val="bg1"/>
                </a:solidFill>
              </a:rPr>
              <a:t>View a Statement  by clicking on the Statement Icon under Statements</a:t>
            </a:r>
            <a:endParaRPr lang="en-US" b="1" dirty="0">
              <a:solidFill>
                <a:schemeClr val="bg1"/>
              </a:solidFill>
            </a:endParaRPr>
          </a:p>
        </p:txBody>
      </p:sp>
      <p:cxnSp>
        <p:nvCxnSpPr>
          <p:cNvPr id="22" name="Straight Arrow Connector 21"/>
          <p:cNvCxnSpPr/>
          <p:nvPr/>
        </p:nvCxnSpPr>
        <p:spPr>
          <a:xfrm flipV="1">
            <a:off x="2971800" y="3810000"/>
            <a:ext cx="41910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239000" y="2057400"/>
            <a:ext cx="152400" cy="1295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943600" y="1295400"/>
            <a:ext cx="25908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Hover over icon to see Status and access link to Effort Statement.</a:t>
            </a:r>
            <a:endParaRPr lang="en-US" sz="1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Lookup </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39</a:t>
            </a:fld>
            <a:endParaRPr lang="en-US" dirty="0"/>
          </a:p>
        </p:txBody>
      </p:sp>
      <p:pic>
        <p:nvPicPr>
          <p:cNvPr id="5" name="Picture 4" descr="Lookupwindow.png"/>
          <p:cNvPicPr>
            <a:picLocks noChangeAspect="1"/>
          </p:cNvPicPr>
          <p:nvPr/>
        </p:nvPicPr>
        <p:blipFill>
          <a:blip r:embed="rId3" cstate="print"/>
          <a:stretch>
            <a:fillRect/>
          </a:stretch>
        </p:blipFill>
        <p:spPr>
          <a:xfrm>
            <a:off x="1752600" y="1600200"/>
            <a:ext cx="6097326" cy="3655217"/>
          </a:xfrm>
          <a:prstGeom prst="rect">
            <a:avLst/>
          </a:prstGeom>
        </p:spPr>
      </p:pic>
      <p:cxnSp>
        <p:nvCxnSpPr>
          <p:cNvPr id="7" name="Straight Arrow Connector 6"/>
          <p:cNvCxnSpPr>
            <a:endCxn id="8" idx="3"/>
          </p:cNvCxnSpPr>
          <p:nvPr/>
        </p:nvCxnSpPr>
        <p:spPr>
          <a:xfrm flipV="1">
            <a:off x="1219200" y="3155763"/>
            <a:ext cx="637663" cy="118763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Oval 7"/>
          <p:cNvSpPr/>
          <p:nvPr/>
        </p:nvSpPr>
        <p:spPr>
          <a:xfrm>
            <a:off x="1600200" y="2895600"/>
            <a:ext cx="1752600" cy="304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04800" y="3657600"/>
            <a:ext cx="2133600" cy="1600200"/>
          </a:xfrm>
          <a:solidFill>
            <a:schemeClr val="bg1"/>
          </a:solidFill>
          <a:ln>
            <a:solidFill>
              <a:schemeClr val="tx1"/>
            </a:solidFill>
          </a:ln>
        </p:spPr>
        <p:txBody>
          <a:bodyPr/>
          <a:lstStyle/>
          <a:p>
            <a:pPr marL="0">
              <a:lnSpc>
                <a:spcPct val="90000"/>
              </a:lnSpc>
              <a:buNone/>
            </a:pPr>
            <a:r>
              <a:rPr lang="en-US" sz="1600" b="1" dirty="0" smtClean="0">
                <a:solidFill>
                  <a:schemeClr val="tx1"/>
                </a:solidFill>
              </a:rPr>
              <a:t>Search and Retrieve Information associated with an individual or project (fund, activity and subactivity).</a:t>
            </a:r>
          </a:p>
        </p:txBody>
      </p:sp>
      <p:sp>
        <p:nvSpPr>
          <p:cNvPr id="17" name="Oval 16"/>
          <p:cNvSpPr/>
          <p:nvPr/>
        </p:nvSpPr>
        <p:spPr>
          <a:xfrm>
            <a:off x="2743200" y="1828800"/>
            <a:ext cx="838200" cy="228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3429000" y="1219200"/>
            <a:ext cx="1295401"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
          </p:nvPr>
        </p:nvSpPr>
        <p:spPr>
          <a:xfrm>
            <a:off x="4648200" y="838200"/>
            <a:ext cx="1981200" cy="533400"/>
          </a:xfrm>
          <a:solidFill>
            <a:schemeClr val="bg1"/>
          </a:solidFill>
          <a:ln>
            <a:solidFill>
              <a:schemeClr val="tx1"/>
            </a:solidFill>
          </a:ln>
        </p:spPr>
        <p:txBody>
          <a:bodyPr/>
          <a:lstStyle/>
          <a:p>
            <a:pPr marL="0">
              <a:lnSpc>
                <a:spcPct val="90000"/>
              </a:lnSpc>
              <a:buNone/>
            </a:pPr>
            <a:r>
              <a:rPr lang="en-US" sz="1600" b="1" dirty="0" smtClean="0">
                <a:solidFill>
                  <a:schemeClr val="tx1"/>
                </a:solidFill>
              </a:rPr>
              <a:t>Accessed through Manage Menu.</a:t>
            </a:r>
          </a:p>
        </p:txBody>
      </p:sp>
      <p:cxnSp>
        <p:nvCxnSpPr>
          <p:cNvPr id="22" name="Straight Arrow Connector 21"/>
          <p:cNvCxnSpPr/>
          <p:nvPr/>
        </p:nvCxnSpPr>
        <p:spPr>
          <a:xfrm flipH="1" flipV="1">
            <a:off x="2743200" y="4114800"/>
            <a:ext cx="1905001" cy="685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4038601" y="4038600"/>
            <a:ext cx="609599"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5410201" y="4038600"/>
            <a:ext cx="304799" cy="533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6477000" y="4038600"/>
            <a:ext cx="304800"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6" name="Content Placeholder 2"/>
          <p:cNvSpPr>
            <a:spLocks noGrp="1"/>
          </p:cNvSpPr>
          <p:nvPr>
            <p:ph idx="1"/>
          </p:nvPr>
        </p:nvSpPr>
        <p:spPr>
          <a:xfrm>
            <a:off x="4267200" y="4419600"/>
            <a:ext cx="2971800" cy="609600"/>
          </a:xfrm>
          <a:solidFill>
            <a:schemeClr val="bg1"/>
          </a:solidFill>
          <a:ln>
            <a:solidFill>
              <a:schemeClr val="tx1"/>
            </a:solidFill>
          </a:ln>
        </p:spPr>
        <p:txBody>
          <a:bodyPr/>
          <a:lstStyle/>
          <a:p>
            <a:pPr marL="0">
              <a:lnSpc>
                <a:spcPct val="90000"/>
              </a:lnSpc>
              <a:buNone/>
            </a:pPr>
            <a:r>
              <a:rPr lang="en-US" sz="1600" b="1" dirty="0" smtClean="0">
                <a:solidFill>
                  <a:schemeClr val="tx1"/>
                </a:solidFill>
              </a:rPr>
              <a:t>Search Results listed under appropriate columns.</a:t>
            </a:r>
          </a:p>
        </p:txBody>
      </p:sp>
      <p:sp>
        <p:nvSpPr>
          <p:cNvPr id="35" name="TextBox 34"/>
          <p:cNvSpPr txBox="1"/>
          <p:nvPr/>
        </p:nvSpPr>
        <p:spPr>
          <a:xfrm>
            <a:off x="609600" y="5334000"/>
            <a:ext cx="8153400" cy="646331"/>
          </a:xfrm>
          <a:prstGeom prst="rect">
            <a:avLst/>
          </a:prstGeom>
          <a:noFill/>
        </p:spPr>
        <p:txBody>
          <a:bodyPr wrap="square" rtlCol="0">
            <a:spAutoFit/>
          </a:bodyPr>
          <a:lstStyle/>
          <a:p>
            <a:pPr algn="ctr"/>
            <a:r>
              <a:rPr lang="en-US" b="1" dirty="0" smtClean="0">
                <a:solidFill>
                  <a:schemeClr val="bg1"/>
                </a:solidFill>
              </a:rPr>
              <a:t>Best Recommended Practice is to use the Department Dashboard to retrieve individual information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Effort Reporting Lifecycle and Process</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4</a:t>
            </a:fld>
            <a:endParaRPr lang="en-US" dirty="0"/>
          </a:p>
        </p:txBody>
      </p:sp>
      <p:pic>
        <p:nvPicPr>
          <p:cNvPr id="8" name="Content Placeholder 7" descr="effortreportinglifecycle.png"/>
          <p:cNvPicPr>
            <a:picLocks noGrp="1" noChangeAspect="1"/>
          </p:cNvPicPr>
          <p:nvPr>
            <p:ph idx="1"/>
          </p:nvPr>
        </p:nvPicPr>
        <p:blipFill>
          <a:blip r:embed="rId3" cstate="print"/>
          <a:stretch>
            <a:fillRect/>
          </a:stretch>
        </p:blipFill>
        <p:spPr>
          <a:xfrm>
            <a:off x="1452537" y="1247637"/>
            <a:ext cx="6238925" cy="4667524"/>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Re-opening Certification Process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40</a:t>
            </a:fld>
            <a:endParaRPr lang="en-US" dirty="0"/>
          </a:p>
        </p:txBody>
      </p:sp>
      <p:sp>
        <p:nvSpPr>
          <p:cNvPr id="5" name="Content Placeholder 4"/>
          <p:cNvSpPr>
            <a:spLocks noGrp="1"/>
          </p:cNvSpPr>
          <p:nvPr>
            <p:ph idx="1"/>
          </p:nvPr>
        </p:nvSpPr>
        <p:spPr/>
        <p:txBody>
          <a:bodyPr/>
          <a:lstStyle/>
          <a:p>
            <a:r>
              <a:rPr lang="en-US" dirty="0" smtClean="0">
                <a:solidFill>
                  <a:schemeClr val="tx1"/>
                </a:solidFill>
              </a:rPr>
              <a:t>University guideline: If a payroll salary journal is posted to a federal award after the certification has been signed, and the journal creates a variance above the 3% (Quarterly, non-faculty) or 5% (Annual, faculty) threshold, the certification will be re-opened and must be re-certified by the certifier or designee.  </a:t>
            </a:r>
          </a:p>
          <a:p>
            <a:r>
              <a:rPr lang="en-US" dirty="0" smtClean="0">
                <a:solidFill>
                  <a:schemeClr val="tx1"/>
                </a:solidFill>
              </a:rPr>
              <a:t>Re-certifications should be completed within 21 days after the email is sent indicating that the certification is re-opened.</a:t>
            </a:r>
          </a:p>
          <a:p>
            <a:pPr lvl="0"/>
            <a:r>
              <a:rPr lang="en-US" dirty="0" smtClean="0">
                <a:solidFill>
                  <a:schemeClr val="tx1"/>
                </a:solidFill>
              </a:rPr>
              <a:t>Grant Managers should add an attachment and/or note to a re-certified statement to document why the certification was re-opened.</a:t>
            </a:r>
          </a:p>
          <a:p>
            <a:pPr>
              <a:buNone/>
            </a:pPr>
            <a:endParaRPr lang="en-US" dirty="0">
              <a:solidFill>
                <a:schemeClr val="tx1"/>
              </a:solidFill>
            </a:endParaRPr>
          </a:p>
        </p:txBody>
      </p:sp>
      <p:sp>
        <p:nvSpPr>
          <p:cNvPr id="6" name="Content Placeholder 5"/>
          <p:cNvSpPr>
            <a:spLocks noGrp="1"/>
          </p:cNvSpPr>
          <p:nvPr>
            <p:ph idx="11"/>
          </p:nvPr>
        </p:nvSpPr>
        <p:spPr/>
        <p:txBody>
          <a:bodyPr/>
          <a:lstStyle/>
          <a:p>
            <a:r>
              <a:rPr lang="en-US" dirty="0" smtClean="0"/>
              <a:t>Recommended Best Practice is to certify within the main certification period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Accessing ecrt</a:t>
            </a:r>
            <a:r>
              <a:rPr lang="en-US" dirty="0" smtClean="0"/>
              <a:t> Reports</a:t>
            </a:r>
            <a:endParaRPr lang="en-US" dirty="0"/>
          </a:p>
        </p:txBody>
      </p:sp>
      <p:sp>
        <p:nvSpPr>
          <p:cNvPr id="24" name="Content Placeholder 23"/>
          <p:cNvSpPr>
            <a:spLocks noGrp="1"/>
          </p:cNvSpPr>
          <p:nvPr>
            <p:ph sz="half" idx="1"/>
          </p:nvPr>
        </p:nvSpPr>
        <p:spPr>
          <a:xfrm>
            <a:off x="228600" y="990600"/>
            <a:ext cx="4343400" cy="4525963"/>
          </a:xfrm>
        </p:spPr>
        <p:txBody>
          <a:bodyPr/>
          <a:lstStyle/>
          <a:p>
            <a:r>
              <a:rPr lang="en-US" sz="2000" dirty="0" smtClean="0">
                <a:solidFill>
                  <a:schemeClr val="tx1"/>
                </a:solidFill>
              </a:rPr>
              <a:t>ecrt reports are divided into two categories:</a:t>
            </a:r>
          </a:p>
          <a:p>
            <a:pPr lvl="1"/>
            <a:r>
              <a:rPr lang="en-US" sz="1600" dirty="0" smtClean="0">
                <a:solidFill>
                  <a:schemeClr val="tx1"/>
                </a:solidFill>
              </a:rPr>
              <a:t>Payroll/Cost Share (only group available to faculty/PIs).</a:t>
            </a:r>
          </a:p>
          <a:p>
            <a:pPr lvl="1"/>
            <a:r>
              <a:rPr lang="en-US" sz="1600" dirty="0" smtClean="0">
                <a:solidFill>
                  <a:schemeClr val="tx1"/>
                </a:solidFill>
              </a:rPr>
              <a:t>Management which are available to PEC, SEC, GM and TEC.</a:t>
            </a:r>
          </a:p>
          <a:p>
            <a:r>
              <a:rPr lang="en-US" sz="2000" dirty="0" smtClean="0">
                <a:solidFill>
                  <a:schemeClr val="tx1"/>
                </a:solidFill>
              </a:rPr>
              <a:t>Data available within the reports is based on the user role defined within the system.</a:t>
            </a:r>
          </a:p>
          <a:p>
            <a:r>
              <a:rPr lang="en-US" sz="2000" dirty="0" smtClean="0">
                <a:solidFill>
                  <a:schemeClr val="tx1"/>
                </a:solidFill>
              </a:rPr>
              <a:t>The primary reports in use from each category are:</a:t>
            </a:r>
          </a:p>
          <a:p>
            <a:pPr lvl="1"/>
            <a:r>
              <a:rPr lang="en-US" sz="1600" dirty="0" smtClean="0">
                <a:solidFill>
                  <a:schemeClr val="tx1"/>
                </a:solidFill>
              </a:rPr>
              <a:t>Payroll Report, Cost Share Report, Certifier Payroll Summary.</a:t>
            </a:r>
          </a:p>
          <a:p>
            <a:pPr lvl="1"/>
            <a:r>
              <a:rPr lang="en-US" sz="1600" dirty="0" smtClean="0">
                <a:solidFill>
                  <a:schemeClr val="tx1"/>
                </a:solidFill>
              </a:rPr>
              <a:t>Certification Status Report, Certification Status Summary Report, Project Status Report and Project Status Summary Report.</a:t>
            </a:r>
          </a:p>
          <a:p>
            <a:endParaRPr lang="en-US" sz="2000"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41</a:t>
            </a:fld>
            <a:endParaRPr lang="en-US" dirty="0"/>
          </a:p>
        </p:txBody>
      </p:sp>
      <p:pic>
        <p:nvPicPr>
          <p:cNvPr id="26" name="Picture 25" descr="certifierhomepage.png"/>
          <p:cNvPicPr>
            <a:picLocks noChangeAspect="1"/>
          </p:cNvPicPr>
          <p:nvPr/>
        </p:nvPicPr>
        <p:blipFill>
          <a:blip r:embed="rId3" cstate="print"/>
          <a:stretch>
            <a:fillRect/>
          </a:stretch>
        </p:blipFill>
        <p:spPr>
          <a:xfrm>
            <a:off x="4648200" y="1828800"/>
            <a:ext cx="4131579" cy="2667000"/>
          </a:xfrm>
          <a:prstGeom prst="rect">
            <a:avLst/>
          </a:prstGeom>
        </p:spPr>
      </p:pic>
      <p:cxnSp>
        <p:nvCxnSpPr>
          <p:cNvPr id="27" name="Straight Arrow Connector 26"/>
          <p:cNvCxnSpPr/>
          <p:nvPr/>
        </p:nvCxnSpPr>
        <p:spPr>
          <a:xfrm flipV="1">
            <a:off x="5943600" y="2286000"/>
            <a:ext cx="381000" cy="685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8" name="Oval 27"/>
          <p:cNvSpPr/>
          <p:nvPr/>
        </p:nvSpPr>
        <p:spPr>
          <a:xfrm>
            <a:off x="6248400" y="1981200"/>
            <a:ext cx="381000" cy="228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a:spLocks noGrp="1"/>
          </p:cNvSpPr>
          <p:nvPr>
            <p:ph idx="1"/>
          </p:nvPr>
        </p:nvSpPr>
        <p:spPr>
          <a:xfrm>
            <a:off x="5105400" y="2895600"/>
            <a:ext cx="2133600" cy="609600"/>
          </a:xfrm>
          <a:solidFill>
            <a:schemeClr val="bg1"/>
          </a:solidFill>
          <a:ln>
            <a:solidFill>
              <a:schemeClr val="tx1"/>
            </a:solidFill>
          </a:ln>
        </p:spPr>
        <p:txBody>
          <a:bodyPr/>
          <a:lstStyle/>
          <a:p>
            <a:pPr marL="0">
              <a:lnSpc>
                <a:spcPct val="90000"/>
              </a:lnSpc>
              <a:buNone/>
            </a:pPr>
            <a:r>
              <a:rPr lang="en-US" sz="1600" b="1" dirty="0" smtClean="0"/>
              <a:t>Click Report Menu to access Reports.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ecrt</a:t>
            </a:r>
            <a:r>
              <a:rPr lang="en-US" dirty="0" smtClean="0"/>
              <a:t> Reports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42</a:t>
            </a:fld>
            <a:endParaRPr lang="en-US" dirty="0"/>
          </a:p>
        </p:txBody>
      </p:sp>
      <p:sp>
        <p:nvSpPr>
          <p:cNvPr id="16" name="Content Placeholder 15"/>
          <p:cNvSpPr>
            <a:spLocks noGrp="1"/>
          </p:cNvSpPr>
          <p:nvPr>
            <p:ph idx="11"/>
          </p:nvPr>
        </p:nvSpPr>
        <p:spPr/>
        <p:txBody>
          <a:bodyPr/>
          <a:lstStyle/>
          <a:p>
            <a:r>
              <a:rPr lang="en-US" dirty="0" smtClean="0"/>
              <a:t>When adding a department parameter use your tub abbreviation to locate the appropriate value from the list available</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1524000" y="1143000"/>
            <a:ext cx="6035040" cy="3219645"/>
          </a:xfrm>
          <a:prstGeom prst="rect">
            <a:avLst/>
          </a:prstGeom>
          <a:noFill/>
          <a:ln w="9525">
            <a:noFill/>
            <a:miter lim="800000"/>
            <a:headEnd/>
            <a:tailEnd/>
          </a:ln>
        </p:spPr>
      </p:pic>
      <p:cxnSp>
        <p:nvCxnSpPr>
          <p:cNvPr id="6" name="Straight Arrow Connector 5"/>
          <p:cNvCxnSpPr>
            <a:stCxn id="15" idx="0"/>
          </p:cNvCxnSpPr>
          <p:nvPr/>
        </p:nvCxnSpPr>
        <p:spPr>
          <a:xfrm flipV="1">
            <a:off x="1600200" y="4419600"/>
            <a:ext cx="2286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7" name="Oval 6"/>
          <p:cNvSpPr/>
          <p:nvPr/>
        </p:nvSpPr>
        <p:spPr>
          <a:xfrm>
            <a:off x="1447800" y="2971800"/>
            <a:ext cx="4191000" cy="1066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5562600" y="2514600"/>
            <a:ext cx="12192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Oval 8"/>
          <p:cNvSpPr/>
          <p:nvPr/>
        </p:nvSpPr>
        <p:spPr>
          <a:xfrm>
            <a:off x="3429000" y="1981200"/>
            <a:ext cx="2133600" cy="762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5486400" y="3810000"/>
            <a:ext cx="6858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2" name="Oval 11"/>
          <p:cNvSpPr/>
          <p:nvPr/>
        </p:nvSpPr>
        <p:spPr>
          <a:xfrm>
            <a:off x="1371600" y="4038600"/>
            <a:ext cx="1143000" cy="304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6172200" y="4038600"/>
            <a:ext cx="2133600" cy="381000"/>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smtClean="0">
                <a:ln>
                  <a:noFill/>
                </a:ln>
                <a:solidFill>
                  <a:srgbClr val="4D4D4D"/>
                </a:solidFill>
                <a:effectLst/>
                <a:uLnTx/>
                <a:uFillTx/>
                <a:latin typeface="+mn-lt"/>
                <a:ea typeface="+mn-ea"/>
                <a:cs typeface="+mn-cs"/>
              </a:rPr>
              <a:t>Enter Parameters.</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sp>
        <p:nvSpPr>
          <p:cNvPr id="15" name="TextBox 14"/>
          <p:cNvSpPr txBox="1"/>
          <p:nvPr/>
        </p:nvSpPr>
        <p:spPr>
          <a:xfrm>
            <a:off x="609600" y="4876800"/>
            <a:ext cx="1981200" cy="338554"/>
          </a:xfrm>
          <a:prstGeom prst="rect">
            <a:avLst/>
          </a:prstGeom>
          <a:solidFill>
            <a:schemeClr val="bg1"/>
          </a:solidFill>
          <a:ln>
            <a:solidFill>
              <a:schemeClr val="tx1"/>
            </a:solidFill>
          </a:ln>
        </p:spPr>
        <p:txBody>
          <a:bodyPr wrap="square" rtlCol="0">
            <a:spAutoFit/>
          </a:bodyPr>
          <a:lstStyle/>
          <a:p>
            <a:r>
              <a:rPr lang="en-US" sz="1600" b="1" dirty="0" smtClean="0"/>
              <a:t>Click Run Report.</a:t>
            </a:r>
            <a:endParaRPr lang="en-US" sz="1600" b="1" dirty="0"/>
          </a:p>
        </p:txBody>
      </p:sp>
      <p:sp>
        <p:nvSpPr>
          <p:cNvPr id="13" name="Content Placeholder 2"/>
          <p:cNvSpPr>
            <a:spLocks noGrp="1"/>
          </p:cNvSpPr>
          <p:nvPr>
            <p:ph idx="1"/>
          </p:nvPr>
        </p:nvSpPr>
        <p:spPr>
          <a:xfrm>
            <a:off x="1600200" y="762000"/>
            <a:ext cx="3657600" cy="304800"/>
          </a:xfrm>
          <a:solidFill>
            <a:schemeClr val="bg1"/>
          </a:solidFill>
          <a:ln>
            <a:solidFill>
              <a:schemeClr val="tx1"/>
            </a:solidFill>
          </a:ln>
        </p:spPr>
        <p:txBody>
          <a:bodyPr/>
          <a:lstStyle/>
          <a:p>
            <a:pPr marL="0">
              <a:lnSpc>
                <a:spcPct val="90000"/>
              </a:lnSpc>
              <a:buNone/>
            </a:pPr>
            <a:r>
              <a:rPr lang="en-US" sz="1600" b="1" dirty="0" smtClean="0"/>
              <a:t>Select Report from Navigation bar.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ecrt Payroll/Cost Share Reports </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43</a:t>
            </a:fld>
            <a:endParaRPr lang="en-US" dirty="0"/>
          </a:p>
        </p:txBody>
      </p:sp>
      <p:graphicFrame>
        <p:nvGraphicFramePr>
          <p:cNvPr id="7" name="Content Placeholder 5"/>
          <p:cNvGraphicFramePr>
            <a:graphicFrameLocks/>
          </p:cNvGraphicFramePr>
          <p:nvPr/>
        </p:nvGraphicFramePr>
        <p:xfrm>
          <a:off x="457200" y="914400"/>
          <a:ext cx="8153400" cy="4084320"/>
        </p:xfrm>
        <a:graphic>
          <a:graphicData uri="http://schemas.openxmlformats.org/drawingml/2006/table">
            <a:tbl>
              <a:tblPr firstRow="1" bandRow="1">
                <a:tableStyleId>{21E4AEA4-8DFA-4A89-87EB-49C32662AFE0}</a:tableStyleId>
              </a:tblPr>
              <a:tblGrid>
                <a:gridCol w="2293923"/>
                <a:gridCol w="3141677"/>
                <a:gridCol w="2717800"/>
              </a:tblGrid>
              <a:tr h="304800">
                <a:tc>
                  <a:txBody>
                    <a:bodyPr/>
                    <a:lstStyle/>
                    <a:p>
                      <a:r>
                        <a:rPr lang="en-US" sz="1400" dirty="0" smtClean="0"/>
                        <a:t>Report</a:t>
                      </a:r>
                      <a:endParaRPr lang="en-US" sz="1400" dirty="0"/>
                    </a:p>
                  </a:txBody>
                  <a:tcPr/>
                </a:tc>
                <a:tc>
                  <a:txBody>
                    <a:bodyPr/>
                    <a:lstStyle/>
                    <a:p>
                      <a:r>
                        <a:rPr lang="en-US" sz="1400" dirty="0" smtClean="0"/>
                        <a:t>Contents</a:t>
                      </a:r>
                      <a:endParaRPr lang="en-US" sz="1400" dirty="0"/>
                    </a:p>
                  </a:txBody>
                  <a:tcPr/>
                </a:tc>
                <a:tc>
                  <a:txBody>
                    <a:bodyPr/>
                    <a:lstStyle/>
                    <a:p>
                      <a:r>
                        <a:rPr lang="en-US" sz="1400" dirty="0" smtClean="0"/>
                        <a:t>When to Run</a:t>
                      </a:r>
                      <a:endParaRPr lang="en-US" sz="1400" dirty="0"/>
                    </a:p>
                  </a:txBody>
                  <a:tcPr/>
                </a:tc>
              </a:tr>
              <a:tr h="609600">
                <a:tc>
                  <a:txBody>
                    <a:bodyPr/>
                    <a:lstStyle/>
                    <a:p>
                      <a:r>
                        <a:rPr lang="en-US" sz="1400" b="1" dirty="0" smtClean="0"/>
                        <a:t>Payroll</a:t>
                      </a:r>
                      <a:r>
                        <a:rPr lang="en-US" sz="1400" b="1" baseline="0" dirty="0" smtClean="0"/>
                        <a:t> Report</a:t>
                      </a:r>
                      <a:endParaRPr lang="en-US" sz="1400" b="1" dirty="0"/>
                    </a:p>
                  </a:txBody>
                  <a:tcPr/>
                </a:tc>
                <a:tc>
                  <a:txBody>
                    <a:bodyPr/>
                    <a:lstStyle/>
                    <a:p>
                      <a:r>
                        <a:rPr lang="en-US" sz="1400" dirty="0" smtClean="0"/>
                        <a:t>Lists</a:t>
                      </a:r>
                      <a:r>
                        <a:rPr lang="en-US" sz="1400" baseline="0" dirty="0" smtClean="0"/>
                        <a:t> all transactions for self and any associated Staff (based on Report Parameters)</a:t>
                      </a:r>
                      <a:endParaRPr lang="en-US" sz="1400" dirty="0"/>
                    </a:p>
                  </a:txBody>
                  <a:tcPr/>
                </a:tc>
                <a:tc>
                  <a:txBody>
                    <a:bodyPr/>
                    <a:lstStyle/>
                    <a:p>
                      <a:r>
                        <a:rPr lang="en-US" sz="1400" dirty="0" smtClean="0"/>
                        <a:t>During period of performance/review</a:t>
                      </a:r>
                      <a:r>
                        <a:rPr lang="en-US" sz="1400" baseline="0" dirty="0" smtClean="0"/>
                        <a:t> period.  Review charges/allocations for accuracy.</a:t>
                      </a:r>
                      <a:endParaRPr lang="en-US" sz="1400" dirty="0"/>
                    </a:p>
                  </a:txBody>
                  <a:tcPr/>
                </a:tc>
              </a:tr>
              <a:tr h="609600">
                <a:tc>
                  <a:txBody>
                    <a:bodyPr/>
                    <a:lstStyle/>
                    <a:p>
                      <a:r>
                        <a:rPr lang="en-US" sz="1400" b="1" dirty="0" smtClean="0"/>
                        <a:t>Certifier Payroll</a:t>
                      </a:r>
                      <a:r>
                        <a:rPr lang="en-US" sz="1400" b="1" baseline="0" dirty="0" smtClean="0"/>
                        <a:t> Summary Report</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Lists</a:t>
                      </a:r>
                      <a:r>
                        <a:rPr lang="en-US" sz="1400" baseline="0" dirty="0" smtClean="0"/>
                        <a:t> all transactions for self and any associated Staff (based on Report Parameters)</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During period of performance/review</a:t>
                      </a:r>
                      <a:r>
                        <a:rPr lang="en-US" sz="1400" baseline="0" dirty="0" smtClean="0"/>
                        <a:t> period.  Review charges/allocations for accuracy.</a:t>
                      </a:r>
                      <a:endParaRPr lang="en-US" sz="1400" dirty="0" smtClean="0"/>
                    </a:p>
                  </a:txBody>
                  <a:tcPr/>
                </a:tc>
              </a:tr>
              <a:tr h="609600">
                <a:tc>
                  <a:txBody>
                    <a:bodyPr/>
                    <a:lstStyle/>
                    <a:p>
                      <a:r>
                        <a:rPr lang="en-US" sz="1400" b="1" dirty="0" smtClean="0"/>
                        <a:t>Cost Share Report</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Lists</a:t>
                      </a:r>
                      <a:r>
                        <a:rPr lang="en-US" sz="1400" baseline="0" dirty="0" smtClean="0"/>
                        <a:t> all cost share transactions for self and any associated Staff (based on Report Parameters)</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During period of performance/review</a:t>
                      </a:r>
                      <a:r>
                        <a:rPr lang="en-US" sz="1400" baseline="0" dirty="0" smtClean="0"/>
                        <a:t> period.  Review charges/allocations for accuracy.</a:t>
                      </a:r>
                      <a:endParaRPr lang="en-US" sz="1400" dirty="0" smtClean="0"/>
                    </a:p>
                  </a:txBody>
                  <a:tcPr/>
                </a:tc>
              </a:tr>
              <a:tr h="609600">
                <a:tc>
                  <a:txBody>
                    <a:bodyPr/>
                    <a:lstStyle/>
                    <a:p>
                      <a:r>
                        <a:rPr lang="en-US" sz="1400" b="1" dirty="0" smtClean="0"/>
                        <a:t>SPES</a:t>
                      </a:r>
                      <a:r>
                        <a:rPr lang="en-US" sz="1400" b="1" baseline="0" dirty="0" smtClean="0"/>
                        <a:t> (Sponsored Project Employee) Report</a:t>
                      </a:r>
                      <a:endParaRPr lang="en-US" sz="1400" b="1" dirty="0"/>
                    </a:p>
                  </a:txBody>
                  <a:tcPr/>
                </a:tc>
                <a:tc>
                  <a:txBody>
                    <a:bodyPr/>
                    <a:lstStyle/>
                    <a:p>
                      <a:r>
                        <a:rPr lang="en-US" sz="1400" dirty="0" smtClean="0"/>
                        <a:t>List of all annual/faculty</a:t>
                      </a:r>
                      <a:r>
                        <a:rPr lang="en-US" sz="1400" baseline="0" dirty="0" smtClean="0"/>
                        <a:t> and quarterly/staff transactions on account (% and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During period of performance/review</a:t>
                      </a:r>
                      <a:r>
                        <a:rPr lang="en-US" sz="1400" baseline="0" dirty="0" smtClean="0"/>
                        <a:t> period.  Review charges/allocations for accuracy.</a:t>
                      </a:r>
                      <a:endParaRPr lang="en-US" sz="1400" dirty="0" smtClean="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ecrt Management Reports </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44</a:t>
            </a:fld>
            <a:endParaRPr lang="en-US" dirty="0"/>
          </a:p>
        </p:txBody>
      </p:sp>
      <p:graphicFrame>
        <p:nvGraphicFramePr>
          <p:cNvPr id="7" name="Content Placeholder 5"/>
          <p:cNvGraphicFramePr>
            <a:graphicFrameLocks/>
          </p:cNvGraphicFramePr>
          <p:nvPr/>
        </p:nvGraphicFramePr>
        <p:xfrm>
          <a:off x="457200" y="914400"/>
          <a:ext cx="8229600" cy="4495800"/>
        </p:xfrm>
        <a:graphic>
          <a:graphicData uri="http://schemas.openxmlformats.org/drawingml/2006/table">
            <a:tbl>
              <a:tblPr firstRow="1" bandRow="1">
                <a:tableStyleId>{21E4AEA4-8DFA-4A89-87EB-49C32662AFE0}</a:tableStyleId>
              </a:tblPr>
              <a:tblGrid>
                <a:gridCol w="2570205"/>
                <a:gridCol w="2965622"/>
                <a:gridCol w="2693773"/>
              </a:tblGrid>
              <a:tr h="318851">
                <a:tc>
                  <a:txBody>
                    <a:bodyPr/>
                    <a:lstStyle/>
                    <a:p>
                      <a:r>
                        <a:rPr lang="en-US" sz="1400" dirty="0" smtClean="0"/>
                        <a:t>Report</a:t>
                      </a:r>
                      <a:endParaRPr lang="en-US" sz="1400" dirty="0"/>
                    </a:p>
                  </a:txBody>
                  <a:tcPr/>
                </a:tc>
                <a:tc>
                  <a:txBody>
                    <a:bodyPr/>
                    <a:lstStyle/>
                    <a:p>
                      <a:r>
                        <a:rPr lang="en-US" sz="1400" dirty="0" smtClean="0"/>
                        <a:t>Contents</a:t>
                      </a:r>
                      <a:endParaRPr lang="en-US" sz="1400" dirty="0"/>
                    </a:p>
                  </a:txBody>
                  <a:tcPr/>
                </a:tc>
                <a:tc>
                  <a:txBody>
                    <a:bodyPr/>
                    <a:lstStyle/>
                    <a:p>
                      <a:r>
                        <a:rPr lang="en-US" sz="1400" dirty="0" smtClean="0"/>
                        <a:t>When to Run</a:t>
                      </a:r>
                      <a:endParaRPr lang="en-US" sz="1400" dirty="0"/>
                    </a:p>
                  </a:txBody>
                  <a:tcPr/>
                </a:tc>
              </a:tr>
              <a:tr h="988438">
                <a:tc>
                  <a:txBody>
                    <a:bodyPr/>
                    <a:lstStyle/>
                    <a:p>
                      <a:pPr marL="109538" indent="0" algn="l" fontAlgn="t"/>
                      <a:r>
                        <a:rPr lang="en-US" sz="1400" b="1" kern="1200" dirty="0" smtClean="0">
                          <a:solidFill>
                            <a:schemeClr val="dk1"/>
                          </a:solidFill>
                          <a:latin typeface="+mn-lt"/>
                          <a:ea typeface="+mn-ea"/>
                          <a:cs typeface="+mn-cs"/>
                        </a:rPr>
                        <a:t>Certification Status Report</a:t>
                      </a:r>
                    </a:p>
                  </a:txBody>
                  <a:tcPr marL="0" marR="0" marT="0" marB="0"/>
                </a:tc>
                <a:tc>
                  <a:txBody>
                    <a:bodyPr/>
                    <a:lstStyle/>
                    <a:p>
                      <a:r>
                        <a:rPr lang="en-US" sz="1400" dirty="0" smtClean="0"/>
                        <a:t> List of all annual/effort statements for PIs to whom GM is assigned visibility</a:t>
                      </a:r>
                      <a:endParaRPr lang="en-US" sz="1400" dirty="0"/>
                    </a:p>
                  </a:txBody>
                  <a:tcPr/>
                </a:tc>
                <a:tc>
                  <a:txBody>
                    <a:bodyPr/>
                    <a:lstStyle/>
                    <a:p>
                      <a:r>
                        <a:rPr lang="en-US" sz="1400" dirty="0" smtClean="0"/>
                        <a:t>During</a:t>
                      </a:r>
                      <a:r>
                        <a:rPr lang="en-US" sz="1400" baseline="0" dirty="0" smtClean="0"/>
                        <a:t> the certification period.  Monitor the status of certifications.</a:t>
                      </a:r>
                      <a:endParaRPr lang="en-US" sz="1400" dirty="0"/>
                    </a:p>
                  </a:txBody>
                  <a:tcPr/>
                </a:tc>
              </a:tr>
              <a:tr h="1211634">
                <a:tc>
                  <a:txBody>
                    <a:bodyPr/>
                    <a:lstStyle/>
                    <a:p>
                      <a:r>
                        <a:rPr lang="en-US" sz="1400" b="1" dirty="0" smtClean="0"/>
                        <a:t>Certification Status Summary Report</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Summary</a:t>
                      </a:r>
                      <a:r>
                        <a:rPr lang="en-US" sz="1400" baseline="0" dirty="0" smtClean="0"/>
                        <a:t> </a:t>
                      </a:r>
                      <a:r>
                        <a:rPr lang="en-US" sz="1400" dirty="0" smtClean="0"/>
                        <a:t>of annual/effort statement statistics for PIs with a primary department assignment in each department</a:t>
                      </a:r>
                      <a:endParaRPr lang="en-US" sz="1400" dirty="0"/>
                    </a:p>
                  </a:txBody>
                  <a:tcPr/>
                </a:tc>
                <a:tc>
                  <a:txBody>
                    <a:bodyPr/>
                    <a:lstStyle/>
                    <a:p>
                      <a:r>
                        <a:rPr lang="en-US" sz="1400" dirty="0" smtClean="0"/>
                        <a:t>During</a:t>
                      </a:r>
                      <a:r>
                        <a:rPr lang="en-US" sz="1400" baseline="0" dirty="0" smtClean="0"/>
                        <a:t> the certification period.  Used to monitor the status of certifications.</a:t>
                      </a:r>
                      <a:endParaRPr lang="en-US" sz="1400" dirty="0"/>
                    </a:p>
                  </a:txBody>
                  <a:tcPr/>
                </a:tc>
              </a:tr>
              <a:tr h="765243">
                <a:tc>
                  <a:txBody>
                    <a:bodyPr/>
                    <a:lstStyle/>
                    <a:p>
                      <a:pPr marL="109538" indent="0" algn="l" defTabSz="914400" rtl="0" eaLnBrk="1" fontAlgn="t" latinLnBrk="0" hangingPunct="1"/>
                      <a:r>
                        <a:rPr lang="en-US" sz="1400" b="1" kern="1200" dirty="0">
                          <a:solidFill>
                            <a:schemeClr val="dk1"/>
                          </a:solidFill>
                          <a:latin typeface="+mn-lt"/>
                          <a:ea typeface="+mn-ea"/>
                          <a:cs typeface="+mn-cs"/>
                        </a:rPr>
                        <a:t>Project Status Report</a:t>
                      </a:r>
                      <a:br>
                        <a:rPr lang="en-US" sz="1400" b="1" kern="1200" dirty="0">
                          <a:solidFill>
                            <a:schemeClr val="dk1"/>
                          </a:solidFill>
                          <a:latin typeface="+mn-lt"/>
                          <a:ea typeface="+mn-ea"/>
                          <a:cs typeface="+mn-cs"/>
                        </a:rPr>
                      </a:br>
                      <a:endParaRPr lang="en-US" sz="1400" b="1" kern="1200" dirty="0">
                        <a:solidFill>
                          <a:schemeClr val="dk1"/>
                        </a:solidFill>
                        <a:latin typeface="+mn-lt"/>
                        <a:ea typeface="+mn-ea"/>
                        <a:cs typeface="+mn-cs"/>
                      </a:endParaRPr>
                    </a:p>
                  </a:txBody>
                  <a:tcPr marL="0" marR="0" marT="0" marB="0"/>
                </a:tc>
                <a:tc>
                  <a:txBody>
                    <a:bodyPr/>
                    <a:lstStyle/>
                    <a:p>
                      <a:r>
                        <a:rPr lang="en-US" sz="1400" dirty="0" smtClean="0"/>
                        <a:t>List of all quarterly/project statements for </a:t>
                      </a:r>
                      <a:r>
                        <a:rPr lang="en-US" sz="1400" dirty="0" err="1" smtClean="0"/>
                        <a:t>subactivities</a:t>
                      </a:r>
                      <a:r>
                        <a:rPr lang="en-US" sz="1400" dirty="0" smtClean="0"/>
                        <a:t> in department</a:t>
                      </a:r>
                      <a:endParaRPr lang="en-US" sz="1400" dirty="0"/>
                    </a:p>
                  </a:txBody>
                  <a:tcPr/>
                </a:tc>
                <a:tc>
                  <a:txBody>
                    <a:bodyPr/>
                    <a:lstStyle/>
                    <a:p>
                      <a:r>
                        <a:rPr lang="en-US" sz="1400" dirty="0" smtClean="0"/>
                        <a:t>During</a:t>
                      </a:r>
                      <a:r>
                        <a:rPr lang="en-US" sz="1400" baseline="0" dirty="0" smtClean="0"/>
                        <a:t> the certification period.  Monitor the status of certifications.</a:t>
                      </a:r>
                      <a:endParaRPr lang="en-US" sz="1400" dirty="0"/>
                    </a:p>
                  </a:txBody>
                  <a:tcPr/>
                </a:tc>
              </a:tr>
              <a:tr h="1211634">
                <a:tc>
                  <a:txBody>
                    <a:bodyPr/>
                    <a:lstStyle/>
                    <a:p>
                      <a:pPr marL="109538" indent="0" algn="l" defTabSz="914400" rtl="0" eaLnBrk="1" fontAlgn="t" latinLnBrk="0" hangingPunct="1"/>
                      <a:r>
                        <a:rPr lang="en-US" sz="1400" b="1" kern="1200" dirty="0">
                          <a:solidFill>
                            <a:schemeClr val="dk1"/>
                          </a:solidFill>
                          <a:latin typeface="+mn-lt"/>
                          <a:ea typeface="+mn-ea"/>
                          <a:cs typeface="+mn-cs"/>
                        </a:rPr>
                        <a:t>Project Certification Status Summary Report</a:t>
                      </a:r>
                      <a:br>
                        <a:rPr lang="en-US" sz="1400" b="1" kern="1200" dirty="0">
                          <a:solidFill>
                            <a:schemeClr val="dk1"/>
                          </a:solidFill>
                          <a:latin typeface="+mn-lt"/>
                          <a:ea typeface="+mn-ea"/>
                          <a:cs typeface="+mn-cs"/>
                        </a:rPr>
                      </a:br>
                      <a:endParaRPr lang="en-US" sz="1400" b="1" kern="1200" dirty="0">
                        <a:solidFill>
                          <a:schemeClr val="dk1"/>
                        </a:solidFill>
                        <a:latin typeface="+mn-lt"/>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Summary of quarterly/project statement statistics for PIs with a primary department assignment in tub</a:t>
                      </a:r>
                      <a:endParaRPr lang="en-US" sz="1400" dirty="0"/>
                    </a:p>
                  </a:txBody>
                  <a:tcPr/>
                </a:tc>
                <a:tc>
                  <a:txBody>
                    <a:bodyPr/>
                    <a:lstStyle/>
                    <a:p>
                      <a:r>
                        <a:rPr lang="en-US" sz="1400" dirty="0" smtClean="0"/>
                        <a:t>During</a:t>
                      </a:r>
                      <a:r>
                        <a:rPr lang="en-US" sz="1400" baseline="0" dirty="0" smtClean="0"/>
                        <a:t> the certification period.  Monitor the status of certifications.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ecrt Reports for Grant Managers</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45</a:t>
            </a:fld>
            <a:endParaRPr lang="en-US" dirty="0"/>
          </a:p>
        </p:txBody>
      </p:sp>
      <p:graphicFrame>
        <p:nvGraphicFramePr>
          <p:cNvPr id="7" name="Content Placeholder 5"/>
          <p:cNvGraphicFramePr>
            <a:graphicFrameLocks/>
          </p:cNvGraphicFramePr>
          <p:nvPr/>
        </p:nvGraphicFramePr>
        <p:xfrm>
          <a:off x="457200" y="914400"/>
          <a:ext cx="8153400" cy="4267200"/>
        </p:xfrm>
        <a:graphic>
          <a:graphicData uri="http://schemas.openxmlformats.org/drawingml/2006/table">
            <a:tbl>
              <a:tblPr firstRow="1" bandRow="1">
                <a:tableStyleId>{21E4AEA4-8DFA-4A89-87EB-49C32662AFE0}</a:tableStyleId>
              </a:tblPr>
              <a:tblGrid>
                <a:gridCol w="2717800"/>
                <a:gridCol w="2717800"/>
                <a:gridCol w="2717800"/>
              </a:tblGrid>
              <a:tr h="618435">
                <a:tc>
                  <a:txBody>
                    <a:bodyPr/>
                    <a:lstStyle/>
                    <a:p>
                      <a:r>
                        <a:rPr lang="en-US" sz="1400" dirty="0" smtClean="0"/>
                        <a:t>Report</a:t>
                      </a:r>
                      <a:endParaRPr lang="en-US" sz="1400" dirty="0"/>
                    </a:p>
                  </a:txBody>
                  <a:tcPr/>
                </a:tc>
                <a:tc>
                  <a:txBody>
                    <a:bodyPr/>
                    <a:lstStyle/>
                    <a:p>
                      <a:r>
                        <a:rPr lang="en-US" sz="1400" dirty="0" smtClean="0"/>
                        <a:t>Contents</a:t>
                      </a:r>
                      <a:endParaRPr lang="en-US" sz="1400" dirty="0"/>
                    </a:p>
                  </a:txBody>
                  <a:tcPr/>
                </a:tc>
                <a:tc>
                  <a:txBody>
                    <a:bodyPr/>
                    <a:lstStyle/>
                    <a:p>
                      <a:r>
                        <a:rPr lang="en-US" sz="1400" dirty="0" smtClean="0"/>
                        <a:t>When to Run</a:t>
                      </a:r>
                      <a:endParaRPr lang="en-US" sz="1400" dirty="0"/>
                    </a:p>
                  </a:txBody>
                  <a:tcPr/>
                </a:tc>
              </a:tr>
              <a:tr h="2473739">
                <a:tc>
                  <a:txBody>
                    <a:bodyPr/>
                    <a:lstStyle/>
                    <a:p>
                      <a:r>
                        <a:rPr lang="en-US" sz="1400" b="1" dirty="0" smtClean="0"/>
                        <a:t>Payroll</a:t>
                      </a:r>
                      <a:r>
                        <a:rPr lang="en-US" sz="1400" b="1" baseline="0" dirty="0" smtClean="0"/>
                        <a:t> Adjustment Reconciliation Report</a:t>
                      </a:r>
                      <a:endParaRPr lang="en-US" sz="1400" b="1" dirty="0"/>
                    </a:p>
                  </a:txBody>
                  <a:tcPr/>
                </a:tc>
                <a:tc>
                  <a:txBody>
                    <a:bodyPr/>
                    <a:lstStyle/>
                    <a:p>
                      <a:r>
                        <a:rPr lang="en-US" sz="1400" dirty="0" smtClean="0"/>
                        <a:t>The Payroll Adjustment Reconciliation Report provides a list of certifiers with Effort statements that have been reopened via the Payroll Adjustment Reconciliation process. The results also display which Department(s) have payroll transactions currently suspended. </a:t>
                      </a:r>
                      <a:endParaRPr lang="en-US" sz="1400" dirty="0"/>
                    </a:p>
                  </a:txBody>
                  <a:tcPr/>
                </a:tc>
                <a:tc>
                  <a:txBody>
                    <a:bodyPr/>
                    <a:lstStyle/>
                    <a:p>
                      <a:r>
                        <a:rPr lang="en-US" sz="1400" dirty="0" smtClean="0"/>
                        <a:t>Throughout</a:t>
                      </a:r>
                      <a:r>
                        <a:rPr lang="en-US" sz="1400" baseline="0" dirty="0" smtClean="0"/>
                        <a:t> the process to track results of journal entries.</a:t>
                      </a:r>
                      <a:endParaRPr lang="en-US" sz="1400" dirty="0"/>
                    </a:p>
                  </a:txBody>
                  <a:tcPr/>
                </a:tc>
              </a:tr>
              <a:tr h="1175026">
                <a:tc>
                  <a:txBody>
                    <a:bodyPr/>
                    <a:lstStyle/>
                    <a:p>
                      <a:r>
                        <a:rPr lang="en-US" sz="1400" b="1" dirty="0" smtClean="0"/>
                        <a:t>Department</a:t>
                      </a:r>
                      <a:r>
                        <a:rPr lang="en-US" sz="1400" b="1" baseline="0" dirty="0" smtClean="0"/>
                        <a:t> Account</a:t>
                      </a:r>
                      <a:endParaRPr lang="en-US" sz="1400" b="1" dirty="0"/>
                    </a:p>
                  </a:txBody>
                  <a:tcPr/>
                </a:tc>
                <a:tc>
                  <a:txBody>
                    <a:bodyPr/>
                    <a:lstStyle/>
                    <a:p>
                      <a:r>
                        <a:rPr lang="en-US" sz="1400" kern="1200" baseline="0" dirty="0" smtClean="0">
                          <a:solidFill>
                            <a:schemeClr val="dk1"/>
                          </a:solidFill>
                          <a:latin typeface="+mn-lt"/>
                          <a:ea typeface="+mn-ea"/>
                          <a:cs typeface="+mn-cs"/>
                        </a:rPr>
                        <a:t>Lists all funds/subactivities in department with link to fund/subactivity summary screen.</a:t>
                      </a:r>
                      <a:endParaRPr lang="en-US" sz="1400" kern="1200" baseline="0" dirty="0">
                        <a:solidFill>
                          <a:schemeClr val="dk1"/>
                        </a:solidFill>
                        <a:latin typeface="+mn-lt"/>
                        <a:ea typeface="+mn-ea"/>
                        <a:cs typeface="+mn-cs"/>
                      </a:endParaRPr>
                    </a:p>
                  </a:txBody>
                  <a:tcPr>
                    <a:solidFill>
                      <a:srgbClr val="F0E7E8"/>
                    </a:solidFill>
                  </a:tcPr>
                </a:tc>
                <a:tc>
                  <a:txBody>
                    <a:bodyPr/>
                    <a:lstStyle/>
                    <a:p>
                      <a:r>
                        <a:rPr lang="en-US" sz="1400" dirty="0" smtClean="0"/>
                        <a:t>On demand to view department</a:t>
                      </a:r>
                      <a:r>
                        <a:rPr lang="en-US" sz="1400" baseline="0" dirty="0" smtClean="0"/>
                        <a:t> </a:t>
                      </a:r>
                      <a:r>
                        <a:rPr lang="en-US" sz="1400" baseline="0" dirty="0" err="1" smtClean="0"/>
                        <a:t>subactivity</a:t>
                      </a:r>
                      <a:r>
                        <a:rPr lang="en-US" sz="1400" baseline="0" dirty="0" smtClean="0"/>
                        <a:t> details.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Grant Manager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46</a:t>
            </a:fld>
            <a:endParaRPr lang="en-US" dirty="0"/>
          </a:p>
        </p:txBody>
      </p:sp>
      <p:sp>
        <p:nvSpPr>
          <p:cNvPr id="6" name="Content Placeholder 2"/>
          <p:cNvSpPr>
            <a:spLocks noGrp="1"/>
          </p:cNvSpPr>
          <p:nvPr>
            <p:ph idx="4294967295"/>
          </p:nvPr>
        </p:nvSpPr>
        <p:spPr>
          <a:xfrm>
            <a:off x="838200" y="1219200"/>
            <a:ext cx="7696200" cy="4038600"/>
          </a:xfrm>
        </p:spPr>
        <p:txBody>
          <a:bodyPr/>
          <a:lstStyle/>
          <a:p>
            <a:pPr lvl="0"/>
            <a:r>
              <a:rPr lang="en-US" dirty="0" smtClean="0">
                <a:solidFill>
                  <a:schemeClr val="tx1"/>
                </a:solidFill>
              </a:rPr>
              <a:t>Review Certification Statements in timely manner during the Review Period, so that corrections can be made before Certification period.</a:t>
            </a:r>
          </a:p>
          <a:p>
            <a:pPr lvl="0"/>
            <a:r>
              <a:rPr lang="en-US" dirty="0" smtClean="0">
                <a:solidFill>
                  <a:schemeClr val="tx1"/>
                </a:solidFill>
              </a:rPr>
              <a:t>Any hold should be done in the Review Period rather than the Certification Period.</a:t>
            </a:r>
          </a:p>
          <a:p>
            <a:pPr lvl="0"/>
            <a:r>
              <a:rPr lang="en-US" dirty="0" smtClean="0">
                <a:solidFill>
                  <a:schemeClr val="tx1"/>
                </a:solidFill>
              </a:rPr>
              <a:t>Hold comment should reflect why the Effort Statement was put On Hold.</a:t>
            </a:r>
          </a:p>
          <a:p>
            <a:pPr lvl="0"/>
            <a:r>
              <a:rPr lang="en-US" dirty="0" smtClean="0">
                <a:solidFill>
                  <a:schemeClr val="tx1"/>
                </a:solidFill>
              </a:rPr>
              <a:t>Attachments should be added to the Effort Statement after it has been certified.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for Certifier (Certification Period)</a:t>
            </a:r>
            <a:endParaRPr lang="en-US" dirty="0"/>
          </a:p>
        </p:txBody>
      </p:sp>
      <p:sp>
        <p:nvSpPr>
          <p:cNvPr id="4" name="Content Placeholder 3"/>
          <p:cNvSpPr>
            <a:spLocks noGrp="1"/>
          </p:cNvSpPr>
          <p:nvPr>
            <p:ph idx="1"/>
          </p:nvPr>
        </p:nvSpPr>
        <p:spPr>
          <a:xfrm>
            <a:off x="457200" y="1066800"/>
            <a:ext cx="8305800" cy="4724400"/>
          </a:xfrm>
        </p:spPr>
        <p:txBody>
          <a:bodyPr/>
          <a:lstStyle/>
          <a:p>
            <a:pPr>
              <a:buNone/>
            </a:pPr>
            <a:endParaRPr lang="en-US" b="1"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endParaRPr lang="en-US" dirty="0" smtClean="0"/>
          </a:p>
          <a:p>
            <a:endParaRPr lang="en-US" dirty="0" smtClean="0">
              <a:solidFill>
                <a:srgbClr val="FF0000"/>
              </a:solidFill>
            </a:endParaRPr>
          </a:p>
          <a:p>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47</a:t>
            </a:fld>
            <a:endParaRPr lang="en-US" dirty="0"/>
          </a:p>
        </p:txBody>
      </p:sp>
      <p:pic>
        <p:nvPicPr>
          <p:cNvPr id="1026" name="Picture 2"/>
          <p:cNvPicPr>
            <a:picLocks noChangeAspect="1" noChangeArrowheads="1"/>
          </p:cNvPicPr>
          <p:nvPr/>
        </p:nvPicPr>
        <p:blipFill>
          <a:blip r:embed="rId3" cstate="print"/>
          <a:stretch>
            <a:fillRect/>
          </a:stretch>
        </p:blipFill>
        <p:spPr bwMode="auto">
          <a:xfrm>
            <a:off x="1690234" y="1419225"/>
            <a:ext cx="5763531"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Hands-on Certifier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GMworklist.png"/>
          <p:cNvPicPr>
            <a:picLocks noGrp="1" noChangeAspect="1"/>
          </p:cNvPicPr>
          <p:nvPr>
            <p:ph idx="1"/>
          </p:nvPr>
        </p:nvPicPr>
        <p:blipFill>
          <a:blip r:embed="rId3" cstate="print"/>
          <a:stretch>
            <a:fillRect/>
          </a:stretch>
        </p:blipFill>
        <p:spPr>
          <a:xfrm>
            <a:off x="1762955" y="1197834"/>
            <a:ext cx="5488109" cy="3928932"/>
          </a:xfrm>
        </p:spPr>
      </p:pic>
      <p:sp>
        <p:nvSpPr>
          <p:cNvPr id="2" name="Title 1"/>
          <p:cNvSpPr>
            <a:spLocks noGrp="1"/>
          </p:cNvSpPr>
          <p:nvPr>
            <p:ph type="title"/>
          </p:nvPr>
        </p:nvSpPr>
        <p:spPr/>
        <p:txBody>
          <a:bodyPr/>
          <a:lstStyle/>
          <a:p>
            <a:r>
              <a:rPr lang="en-US" dirty="0" smtClean="0"/>
              <a:t>ecrt Home Page</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49</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cxnSp>
        <p:nvCxnSpPr>
          <p:cNvPr id="20" name="Straight Arrow Connector 19"/>
          <p:cNvCxnSpPr>
            <a:stCxn id="18" idx="3"/>
          </p:cNvCxnSpPr>
          <p:nvPr/>
        </p:nvCxnSpPr>
        <p:spPr>
          <a:xfrm flipV="1">
            <a:off x="4648200" y="1295400"/>
            <a:ext cx="2209800" cy="62647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828800" y="1752600"/>
            <a:ext cx="2819400" cy="338554"/>
          </a:xfrm>
          <a:prstGeom prst="rect">
            <a:avLst/>
          </a:prstGeom>
          <a:solidFill>
            <a:schemeClr val="bg1"/>
          </a:solidFill>
          <a:ln w="28575">
            <a:solidFill>
              <a:schemeClr val="tx1"/>
            </a:solidFill>
          </a:ln>
        </p:spPr>
        <p:txBody>
          <a:bodyPr wrap="square" rtlCol="0">
            <a:spAutoFit/>
          </a:bodyPr>
          <a:lstStyle/>
          <a:p>
            <a:r>
              <a:rPr lang="en-US" sz="1600" b="1" dirty="0" smtClean="0"/>
              <a:t>To exit ecrt, use Sign Out.</a:t>
            </a:r>
          </a:p>
        </p:txBody>
      </p:sp>
      <p:sp>
        <p:nvSpPr>
          <p:cNvPr id="19" name="Oval 18"/>
          <p:cNvSpPr/>
          <p:nvPr/>
        </p:nvSpPr>
        <p:spPr>
          <a:xfrm>
            <a:off x="6781800" y="990600"/>
            <a:ext cx="5334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5867400" y="1828800"/>
            <a:ext cx="990600" cy="914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181600" y="2590800"/>
            <a:ext cx="2133600" cy="584775"/>
          </a:xfrm>
          <a:prstGeom prst="rect">
            <a:avLst/>
          </a:prstGeom>
          <a:solidFill>
            <a:schemeClr val="bg1"/>
          </a:solidFill>
          <a:ln w="28575">
            <a:solidFill>
              <a:schemeClr val="tx1"/>
            </a:solidFill>
          </a:ln>
        </p:spPr>
        <p:txBody>
          <a:bodyPr wrap="square" rtlCol="0">
            <a:spAutoFit/>
          </a:bodyPr>
          <a:lstStyle/>
          <a:p>
            <a:r>
              <a:rPr lang="en-US" sz="1600" b="1" dirty="0" smtClean="0"/>
              <a:t>To system help references, click     .</a:t>
            </a:r>
            <a:endParaRPr lang="en-US" sz="1600" b="1" dirty="0"/>
          </a:p>
        </p:txBody>
      </p:sp>
      <p:pic>
        <p:nvPicPr>
          <p:cNvPr id="12" name="Picture 11" descr="help icon.png"/>
          <p:cNvPicPr>
            <a:picLocks noChangeAspect="1"/>
          </p:cNvPicPr>
          <p:nvPr/>
        </p:nvPicPr>
        <p:blipFill>
          <a:blip r:embed="rId4" cstate="print"/>
          <a:stretch>
            <a:fillRect/>
          </a:stretch>
        </p:blipFill>
        <p:spPr>
          <a:xfrm>
            <a:off x="6934200" y="2891116"/>
            <a:ext cx="228600" cy="215153"/>
          </a:xfrm>
          <a:prstGeom prst="rect">
            <a:avLst/>
          </a:prstGeom>
        </p:spPr>
      </p:pic>
      <p:sp>
        <p:nvSpPr>
          <p:cNvPr id="16" name="Oval 15"/>
          <p:cNvSpPr/>
          <p:nvPr/>
        </p:nvSpPr>
        <p:spPr>
          <a:xfrm>
            <a:off x="6858000" y="1524000"/>
            <a:ext cx="381000" cy="304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90600" y="5486400"/>
            <a:ext cx="7162800" cy="381000"/>
          </a:xfrm>
          <a:prstGeom prst="rect">
            <a:avLst/>
          </a:prstGeom>
          <a:noFill/>
        </p:spPr>
        <p:txBody>
          <a:bodyPr wrap="square" rtlCol="0">
            <a:spAutoFit/>
          </a:bodyPr>
          <a:lstStyle/>
          <a:p>
            <a:pPr algn="ctr"/>
            <a:r>
              <a:rPr lang="en-US" b="1" dirty="0" smtClean="0">
                <a:solidFill>
                  <a:schemeClr val="bg1"/>
                </a:solidFill>
              </a:rPr>
              <a:t>Your Personal Work List always displays on ecrt Home Page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Overview of ecrt and the New Effort Reporting Lifecycle </a:t>
            </a:r>
          </a:p>
        </p:txBody>
      </p:sp>
      <p:sp>
        <p:nvSpPr>
          <p:cNvPr id="4" name="Content Placeholder 3"/>
          <p:cNvSpPr>
            <a:spLocks noGrp="1"/>
          </p:cNvSpPr>
          <p:nvPr>
            <p:ph idx="1"/>
          </p:nvPr>
        </p:nvSpPr>
        <p:spPr/>
        <p:txBody>
          <a:bodyPr/>
          <a:lstStyle/>
          <a:p>
            <a:r>
              <a:rPr lang="en-US" sz="2200" dirty="0" smtClean="0">
                <a:solidFill>
                  <a:schemeClr val="tx1"/>
                </a:solidFill>
              </a:rPr>
              <a:t>The </a:t>
            </a:r>
            <a:r>
              <a:rPr lang="en-US" sz="2200" dirty="0">
                <a:solidFill>
                  <a:schemeClr val="tx1"/>
                </a:solidFill>
              </a:rPr>
              <a:t>ecrt </a:t>
            </a:r>
            <a:r>
              <a:rPr lang="en-US" sz="2200" dirty="0" smtClean="0">
                <a:solidFill>
                  <a:schemeClr val="tx1"/>
                </a:solidFill>
              </a:rPr>
              <a:t>system delivers an a </a:t>
            </a:r>
            <a:r>
              <a:rPr lang="en-US" sz="2200" dirty="0">
                <a:solidFill>
                  <a:schemeClr val="tx1"/>
                </a:solidFill>
              </a:rPr>
              <a:t>electronic-based </a:t>
            </a:r>
            <a:r>
              <a:rPr lang="en-US" sz="2200" dirty="0" smtClean="0">
                <a:solidFill>
                  <a:schemeClr val="tx1"/>
                </a:solidFill>
              </a:rPr>
              <a:t>solution designed to record</a:t>
            </a:r>
            <a:r>
              <a:rPr lang="en-US" sz="2200" dirty="0">
                <a:solidFill>
                  <a:schemeClr val="tx1"/>
                </a:solidFill>
              </a:rPr>
              <a:t>, track and </a:t>
            </a:r>
            <a:r>
              <a:rPr lang="en-US" sz="2200" dirty="0" smtClean="0">
                <a:solidFill>
                  <a:schemeClr val="tx1"/>
                </a:solidFill>
              </a:rPr>
              <a:t>support all </a:t>
            </a:r>
            <a:r>
              <a:rPr lang="en-US" sz="2200" dirty="0">
                <a:solidFill>
                  <a:schemeClr val="tx1"/>
                </a:solidFill>
              </a:rPr>
              <a:t>effort reporting </a:t>
            </a:r>
            <a:r>
              <a:rPr lang="en-US" sz="2200" dirty="0" smtClean="0">
                <a:solidFill>
                  <a:schemeClr val="tx1"/>
                </a:solidFill>
              </a:rPr>
              <a:t>at Harvard.</a:t>
            </a:r>
          </a:p>
          <a:p>
            <a:r>
              <a:rPr lang="en-US" sz="2200" dirty="0" smtClean="0">
                <a:solidFill>
                  <a:schemeClr val="tx1"/>
                </a:solidFill>
              </a:rPr>
              <a:t>24/7 Access assuming there is an active internet connection available to the user.</a:t>
            </a:r>
          </a:p>
          <a:p>
            <a:pPr marL="182880" lvl="0" indent="-182880">
              <a:buFont typeface="Arial" pitchFamily="34" charset="0"/>
              <a:buChar char="•"/>
            </a:pPr>
            <a:r>
              <a:rPr lang="en-US" sz="2200" dirty="0">
                <a:solidFill>
                  <a:schemeClr val="tx1"/>
                </a:solidFill>
              </a:rPr>
              <a:t>ecrt provides an audit trail for all effort </a:t>
            </a:r>
            <a:r>
              <a:rPr lang="en-US" sz="2200" dirty="0" smtClean="0">
                <a:solidFill>
                  <a:schemeClr val="tx1"/>
                </a:solidFill>
              </a:rPr>
              <a:t>reporting, streamlining the process and reducing the </a:t>
            </a:r>
            <a:r>
              <a:rPr lang="en-US" sz="2200" dirty="0">
                <a:solidFill>
                  <a:schemeClr val="tx1"/>
                </a:solidFill>
              </a:rPr>
              <a:t>risk of </a:t>
            </a:r>
            <a:r>
              <a:rPr lang="en-US" sz="2200" dirty="0" smtClean="0">
                <a:solidFill>
                  <a:schemeClr val="tx1"/>
                </a:solidFill>
              </a:rPr>
              <a:t>non-compliance.</a:t>
            </a:r>
          </a:p>
          <a:p>
            <a:pPr marL="182880" lvl="0" indent="-182880">
              <a:buFont typeface="Arial" pitchFamily="34" charset="0"/>
              <a:buChar char="•"/>
            </a:pPr>
            <a:r>
              <a:rPr lang="en-US" sz="2200" dirty="0" smtClean="0">
                <a:solidFill>
                  <a:schemeClr val="tx1"/>
                </a:solidFill>
              </a:rPr>
              <a:t>Staff </a:t>
            </a:r>
            <a:r>
              <a:rPr lang="en-US" sz="2200" dirty="0">
                <a:solidFill>
                  <a:schemeClr val="tx1"/>
                </a:solidFill>
              </a:rPr>
              <a:t>certifications </a:t>
            </a:r>
            <a:r>
              <a:rPr lang="en-US" sz="2200" dirty="0" smtClean="0">
                <a:solidFill>
                  <a:schemeClr val="tx1"/>
                </a:solidFill>
              </a:rPr>
              <a:t>will shift from a monthly to a quarterly review.</a:t>
            </a:r>
            <a:endParaRPr lang="en-US" sz="2200" dirty="0">
              <a:solidFill>
                <a:schemeClr val="tx1"/>
              </a:solidFill>
            </a:endParaRPr>
          </a:p>
          <a:p>
            <a:pPr marL="182880" lvl="0" indent="-182880">
              <a:buFont typeface="Arial" pitchFamily="34" charset="0"/>
              <a:buChar char="•"/>
            </a:pPr>
            <a:r>
              <a:rPr lang="en-US" sz="2200" dirty="0" smtClean="0">
                <a:solidFill>
                  <a:schemeClr val="tx1"/>
                </a:solidFill>
              </a:rPr>
              <a:t>CREW and </a:t>
            </a:r>
            <a:r>
              <a:rPr lang="en-US" sz="2200" dirty="0">
                <a:solidFill>
                  <a:schemeClr val="tx1"/>
                </a:solidFill>
              </a:rPr>
              <a:t>FASERS salary certification </a:t>
            </a:r>
            <a:r>
              <a:rPr lang="en-US" sz="2200" dirty="0" smtClean="0">
                <a:solidFill>
                  <a:schemeClr val="tx1"/>
                </a:solidFill>
              </a:rPr>
              <a:t>reports are retiring.  This data will be delivered within the certification statements displayed in </a:t>
            </a:r>
            <a:r>
              <a:rPr lang="en-US" sz="2200" dirty="0" err="1" smtClean="0">
                <a:solidFill>
                  <a:schemeClr val="tx1"/>
                </a:solidFill>
              </a:rPr>
              <a:t>ecrt</a:t>
            </a:r>
            <a:r>
              <a:rPr lang="en-US" sz="2200" dirty="0" smtClean="0">
                <a:solidFill>
                  <a:schemeClr val="tx1"/>
                </a:solidFill>
              </a:rPr>
              <a:t>.</a:t>
            </a:r>
            <a:endParaRPr lang="en-US" sz="2200" dirty="0">
              <a:solidFill>
                <a:schemeClr val="tx1"/>
              </a:solidFill>
            </a:endParaRPr>
          </a:p>
          <a:p>
            <a:endParaRPr lang="en-US" sz="2200" dirty="0">
              <a:solidFill>
                <a:schemeClr val="tx1"/>
              </a:solidFill>
            </a:endParaRPr>
          </a:p>
        </p:txBody>
      </p:sp>
      <p:sp>
        <p:nvSpPr>
          <p:cNvPr id="5" name="Slide Number Placeholder 4"/>
          <p:cNvSpPr>
            <a:spLocks noGrp="1"/>
          </p:cNvSpPr>
          <p:nvPr>
            <p:ph type="sldNum" sz="quarter" idx="10"/>
          </p:nvPr>
        </p:nvSpPr>
        <p:spPr/>
        <p:txBody>
          <a:bodyPr/>
          <a:lstStyle/>
          <a:p>
            <a:fld id="{57143C14-4DDE-4688-8B99-FB59BAAC6260}" type="slidenum">
              <a:rPr lang="en-US" smtClean="0"/>
              <a:pPr/>
              <a:t>5</a:t>
            </a:fld>
            <a:endParaRPr lang="en-US" dirty="0"/>
          </a:p>
        </p:txBody>
      </p:sp>
    </p:spTree>
    <p:extLst>
      <p:ext uri="{BB962C8B-B14F-4D97-AF65-F5344CB8AC3E}">
        <p14:creationId xmlns:p14="http://schemas.microsoft.com/office/powerpoint/2010/main" xmlns="" val="4008502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2" descr="GMworklist.png"/>
          <p:cNvPicPr>
            <a:picLocks noGrp="1" noChangeAspect="1"/>
          </p:cNvPicPr>
          <p:nvPr>
            <p:ph idx="1"/>
          </p:nvPr>
        </p:nvPicPr>
        <p:blipFill>
          <a:blip r:embed="rId3" cstate="print"/>
          <a:stretch>
            <a:fillRect/>
          </a:stretch>
        </p:blipFill>
        <p:spPr>
          <a:xfrm>
            <a:off x="4572000" y="1591057"/>
            <a:ext cx="4286693" cy="1951544"/>
          </a:xfrm>
        </p:spPr>
      </p:pic>
      <p:pic>
        <p:nvPicPr>
          <p:cNvPr id="13" name="Content Placeholder 12" descr="GMworklist.png"/>
          <p:cNvPicPr>
            <a:picLocks noGrp="1" noChangeAspect="1"/>
          </p:cNvPicPr>
          <p:nvPr>
            <p:ph idx="1"/>
          </p:nvPr>
        </p:nvPicPr>
        <p:blipFill>
          <a:blip r:embed="rId4" cstate="print"/>
          <a:stretch>
            <a:fillRect/>
          </a:stretch>
        </p:blipFill>
        <p:spPr>
          <a:xfrm>
            <a:off x="514627" y="1219200"/>
            <a:ext cx="3618945" cy="2590800"/>
          </a:xfrm>
        </p:spPr>
      </p:pic>
      <p:sp>
        <p:nvSpPr>
          <p:cNvPr id="2" name="Title 1"/>
          <p:cNvSpPr>
            <a:spLocks noGrp="1"/>
          </p:cNvSpPr>
          <p:nvPr>
            <p:ph type="title"/>
          </p:nvPr>
        </p:nvSpPr>
        <p:spPr/>
        <p:txBody>
          <a:bodyPr/>
          <a:lstStyle/>
          <a:p>
            <a:r>
              <a:rPr lang="en-US" dirty="0" smtClean="0"/>
              <a:t>ecrt: Home Page Personal Work List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50</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cxnSp>
        <p:nvCxnSpPr>
          <p:cNvPr id="20" name="Straight Arrow Connector 19"/>
          <p:cNvCxnSpPr/>
          <p:nvPr/>
        </p:nvCxnSpPr>
        <p:spPr>
          <a:xfrm flipH="1" flipV="1">
            <a:off x="2133600" y="2209800"/>
            <a:ext cx="1143000" cy="1219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743200" y="3352800"/>
            <a:ext cx="3429000" cy="584775"/>
          </a:xfrm>
          <a:prstGeom prst="rect">
            <a:avLst/>
          </a:prstGeom>
          <a:solidFill>
            <a:schemeClr val="bg1"/>
          </a:solidFill>
          <a:ln w="19050">
            <a:solidFill>
              <a:schemeClr val="tx1"/>
            </a:solidFill>
          </a:ln>
        </p:spPr>
        <p:txBody>
          <a:bodyPr wrap="square" rtlCol="0">
            <a:spAutoFit/>
          </a:bodyPr>
          <a:lstStyle/>
          <a:p>
            <a:r>
              <a:rPr lang="en-US" sz="1600" b="1" dirty="0" smtClean="0"/>
              <a:t>Effort Reporting Information and Tasks organized by Tabs.</a:t>
            </a:r>
            <a:endParaRPr lang="en-US" sz="1600" b="1" dirty="0"/>
          </a:p>
        </p:txBody>
      </p:sp>
      <p:sp>
        <p:nvSpPr>
          <p:cNvPr id="19" name="Oval 18"/>
          <p:cNvSpPr/>
          <p:nvPr/>
        </p:nvSpPr>
        <p:spPr>
          <a:xfrm>
            <a:off x="152400" y="1752600"/>
            <a:ext cx="2590800" cy="304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18" idx="0"/>
          </p:cNvCxnSpPr>
          <p:nvPr/>
        </p:nvCxnSpPr>
        <p:spPr>
          <a:xfrm flipV="1">
            <a:off x="4457700" y="2819400"/>
            <a:ext cx="800100" cy="533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6" name="Oval 25"/>
          <p:cNvSpPr/>
          <p:nvPr/>
        </p:nvSpPr>
        <p:spPr>
          <a:xfrm>
            <a:off x="4800600" y="1981200"/>
            <a:ext cx="3429000" cy="609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600" y="5334000"/>
            <a:ext cx="8305800" cy="646331"/>
          </a:xfrm>
          <a:prstGeom prst="rect">
            <a:avLst/>
          </a:prstGeom>
          <a:noFill/>
        </p:spPr>
        <p:txBody>
          <a:bodyPr wrap="square" rtlCol="0">
            <a:spAutoFit/>
          </a:bodyPr>
          <a:lstStyle/>
          <a:p>
            <a:r>
              <a:rPr lang="en-US" b="1" dirty="0" smtClean="0">
                <a:solidFill>
                  <a:schemeClr val="bg1"/>
                </a:solidFill>
              </a:rPr>
              <a:t>Certifiers only have one tab, Certifier To Do List.  Others display Effort Tasks tab by default, when there are effort tasks requiring their attention.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GMworklist.png"/>
          <p:cNvPicPr>
            <a:picLocks noGrp="1" noChangeAspect="1"/>
          </p:cNvPicPr>
          <p:nvPr>
            <p:ph idx="1"/>
          </p:nvPr>
        </p:nvPicPr>
        <p:blipFill>
          <a:blip r:embed="rId3" cstate="print"/>
          <a:stretch>
            <a:fillRect/>
          </a:stretch>
        </p:blipFill>
        <p:spPr>
          <a:xfrm>
            <a:off x="1827945" y="1274034"/>
            <a:ext cx="5488109" cy="3928932"/>
          </a:xfrm>
        </p:spPr>
      </p:pic>
      <p:sp>
        <p:nvSpPr>
          <p:cNvPr id="2" name="Title 1"/>
          <p:cNvSpPr>
            <a:spLocks noGrp="1"/>
          </p:cNvSpPr>
          <p:nvPr>
            <p:ph type="title"/>
          </p:nvPr>
        </p:nvSpPr>
        <p:spPr/>
        <p:txBody>
          <a:bodyPr/>
          <a:lstStyle/>
          <a:p>
            <a:r>
              <a:rPr lang="en-US" dirty="0" smtClean="0"/>
              <a:t>ecrt: Navigating the Home Page</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51</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cxnSp>
        <p:nvCxnSpPr>
          <p:cNvPr id="9" name="Straight Arrow Connector 8"/>
          <p:cNvCxnSpPr>
            <a:stCxn id="11" idx="1"/>
          </p:cNvCxnSpPr>
          <p:nvPr/>
        </p:nvCxnSpPr>
        <p:spPr>
          <a:xfrm flipH="1">
            <a:off x="4724400" y="1054388"/>
            <a:ext cx="838200" cy="31721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 name="Oval 9"/>
          <p:cNvSpPr/>
          <p:nvPr/>
        </p:nvSpPr>
        <p:spPr>
          <a:xfrm>
            <a:off x="1981200" y="1371600"/>
            <a:ext cx="3810000" cy="457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2600" y="762000"/>
            <a:ext cx="3276600" cy="584775"/>
          </a:xfrm>
          <a:prstGeom prst="rect">
            <a:avLst/>
          </a:prstGeom>
          <a:solidFill>
            <a:schemeClr val="bg1"/>
          </a:solidFill>
          <a:ln w="19050">
            <a:solidFill>
              <a:schemeClr val="tx1"/>
            </a:solidFill>
          </a:ln>
        </p:spPr>
        <p:txBody>
          <a:bodyPr wrap="square" rtlCol="0">
            <a:spAutoFit/>
          </a:bodyPr>
          <a:lstStyle/>
          <a:p>
            <a:r>
              <a:rPr lang="en-US" sz="1600" b="1" dirty="0" smtClean="0"/>
              <a:t>Navigation bar contains Menus grouping commands.</a:t>
            </a:r>
            <a:endParaRPr lang="en-US" sz="1600" b="1" dirty="0"/>
          </a:p>
        </p:txBody>
      </p:sp>
      <p:cxnSp>
        <p:nvCxnSpPr>
          <p:cNvPr id="16" name="Straight Arrow Connector 15"/>
          <p:cNvCxnSpPr/>
          <p:nvPr/>
        </p:nvCxnSpPr>
        <p:spPr>
          <a:xfrm flipH="1" flipV="1">
            <a:off x="4572000" y="3124200"/>
            <a:ext cx="3810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 name="Oval 16"/>
          <p:cNvSpPr/>
          <p:nvPr/>
        </p:nvSpPr>
        <p:spPr>
          <a:xfrm>
            <a:off x="1981200" y="2590800"/>
            <a:ext cx="5257800" cy="457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24400" y="3505200"/>
            <a:ext cx="3352800" cy="830997"/>
          </a:xfrm>
          <a:prstGeom prst="rect">
            <a:avLst/>
          </a:prstGeom>
          <a:solidFill>
            <a:schemeClr val="bg1"/>
          </a:solidFill>
          <a:ln w="19050">
            <a:solidFill>
              <a:schemeClr val="tx1"/>
            </a:solidFill>
          </a:ln>
        </p:spPr>
        <p:txBody>
          <a:bodyPr wrap="square" rtlCol="0">
            <a:spAutoFit/>
          </a:bodyPr>
          <a:lstStyle/>
          <a:p>
            <a:r>
              <a:rPr lang="en-US" sz="1600" b="1" dirty="0" smtClean="0"/>
              <a:t>Most information displayed on Tabs can be sorted by clicking on the title of the column.</a:t>
            </a:r>
            <a:endParaRPr lang="en-US" sz="1600" b="1" dirty="0"/>
          </a:p>
        </p:txBody>
      </p:sp>
      <p:sp>
        <p:nvSpPr>
          <p:cNvPr id="24" name="TextBox 23"/>
          <p:cNvSpPr txBox="1"/>
          <p:nvPr/>
        </p:nvSpPr>
        <p:spPr>
          <a:xfrm>
            <a:off x="1066800" y="5334000"/>
            <a:ext cx="7239000" cy="646331"/>
          </a:xfrm>
          <a:prstGeom prst="rect">
            <a:avLst/>
          </a:prstGeom>
          <a:noFill/>
        </p:spPr>
        <p:txBody>
          <a:bodyPr wrap="square" rtlCol="0">
            <a:spAutoFit/>
          </a:bodyPr>
          <a:lstStyle/>
          <a:p>
            <a:pPr algn="ctr"/>
            <a:r>
              <a:rPr lang="en-US" b="1" dirty="0" smtClean="0">
                <a:solidFill>
                  <a:schemeClr val="bg1"/>
                </a:solidFill>
              </a:rPr>
              <a:t>Clicking on the Home Menu always returns to displaying your Personal Work List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2" descr="GMworklist.png"/>
          <p:cNvPicPr>
            <a:picLocks noGrp="1" noChangeAspect="1"/>
          </p:cNvPicPr>
          <p:nvPr>
            <p:ph idx="1"/>
          </p:nvPr>
        </p:nvPicPr>
        <p:blipFill>
          <a:blip r:embed="rId3" cstate="print"/>
          <a:stretch>
            <a:fillRect/>
          </a:stretch>
        </p:blipFill>
        <p:spPr>
          <a:xfrm>
            <a:off x="1686361" y="1143000"/>
            <a:ext cx="5641296" cy="4038600"/>
          </a:xfrm>
        </p:spPr>
      </p:pic>
      <p:sp>
        <p:nvSpPr>
          <p:cNvPr id="2" name="Title 1"/>
          <p:cNvSpPr>
            <a:spLocks noGrp="1"/>
          </p:cNvSpPr>
          <p:nvPr>
            <p:ph type="title"/>
          </p:nvPr>
        </p:nvSpPr>
        <p:spPr/>
        <p:txBody>
          <a:bodyPr/>
          <a:lstStyle/>
          <a:p>
            <a:r>
              <a:rPr lang="en-US" dirty="0" err="1" smtClean="0"/>
              <a:t>ecrt</a:t>
            </a:r>
            <a:r>
              <a:rPr lang="en-US" dirty="0" smtClean="0"/>
              <a:t>: Personal Work List – Certifiers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52</a:t>
            </a:fld>
            <a:endParaRPr lang="en-US" dirty="0"/>
          </a:p>
        </p:txBody>
      </p:sp>
      <p:sp>
        <p:nvSpPr>
          <p:cNvPr id="6" name="Oval 5"/>
          <p:cNvSpPr/>
          <p:nvPr/>
        </p:nvSpPr>
        <p:spPr>
          <a:xfrm>
            <a:off x="1295400" y="2286000"/>
            <a:ext cx="6858000" cy="9144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096000" y="2057400"/>
            <a:ext cx="3810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943600" y="1521869"/>
            <a:ext cx="3048000" cy="535531"/>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Individual Effort Statements requiring certification.</a:t>
            </a:r>
            <a:endParaRPr lang="en-US" sz="1600" b="1" dirty="0"/>
          </a:p>
        </p:txBody>
      </p:sp>
      <p:sp>
        <p:nvSpPr>
          <p:cNvPr id="9" name="Oval 8"/>
          <p:cNvSpPr/>
          <p:nvPr/>
        </p:nvSpPr>
        <p:spPr>
          <a:xfrm>
            <a:off x="1295400" y="3200400"/>
            <a:ext cx="6858000" cy="9144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6553201" y="3048000"/>
            <a:ext cx="304799"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172200" y="2514600"/>
            <a:ext cx="2743200" cy="535531"/>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Project Effort Statements requiring certification.</a:t>
            </a:r>
            <a:endParaRPr lang="en-US" sz="1600" b="1" dirty="0"/>
          </a:p>
        </p:txBody>
      </p:sp>
      <p:sp>
        <p:nvSpPr>
          <p:cNvPr id="19" name="Oval 18"/>
          <p:cNvSpPr/>
          <p:nvPr/>
        </p:nvSpPr>
        <p:spPr>
          <a:xfrm>
            <a:off x="1295400" y="4191000"/>
            <a:ext cx="6858000" cy="9144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6553201" y="4038600"/>
            <a:ext cx="304799"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172200" y="3276600"/>
            <a:ext cx="27432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Collaborators </a:t>
            </a:r>
            <a:r>
              <a:rPr lang="en-US" sz="1600" b="1" dirty="0" err="1" smtClean="0"/>
              <a:t>Qtrly</a:t>
            </a:r>
            <a:r>
              <a:rPr lang="en-US" sz="1600" b="1" dirty="0" smtClean="0"/>
              <a:t> Personnel Part-off Accounts – View Only.</a:t>
            </a:r>
            <a:endParaRPr lang="en-US" sz="16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Certification Statements: Individual Effort Statements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53</a:t>
            </a:fld>
            <a:endParaRPr lang="en-US" dirty="0"/>
          </a:p>
        </p:txBody>
      </p:sp>
      <p:pic>
        <p:nvPicPr>
          <p:cNvPr id="14" name="Picture 13" descr="certifierhomepage.png"/>
          <p:cNvPicPr>
            <a:picLocks noChangeAspect="1"/>
          </p:cNvPicPr>
          <p:nvPr/>
        </p:nvPicPr>
        <p:blipFill>
          <a:blip r:embed="rId3" cstate="print"/>
          <a:stretch>
            <a:fillRect/>
          </a:stretch>
        </p:blipFill>
        <p:spPr>
          <a:xfrm>
            <a:off x="1789308" y="1371601"/>
            <a:ext cx="5565383" cy="3984254"/>
          </a:xfrm>
          <a:prstGeom prst="rect">
            <a:avLst/>
          </a:prstGeom>
        </p:spPr>
      </p:pic>
      <p:sp>
        <p:nvSpPr>
          <p:cNvPr id="15" name="Oval 14"/>
          <p:cNvSpPr/>
          <p:nvPr/>
        </p:nvSpPr>
        <p:spPr>
          <a:xfrm>
            <a:off x="4800600" y="2971800"/>
            <a:ext cx="2438400" cy="457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172200" y="3505200"/>
            <a:ext cx="685800" cy="762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 name="Oval 16"/>
          <p:cNvSpPr/>
          <p:nvPr/>
        </p:nvSpPr>
        <p:spPr>
          <a:xfrm>
            <a:off x="2133600" y="2971800"/>
            <a:ext cx="13716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57800" y="3962400"/>
            <a:ext cx="3200400" cy="9787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A specific Effort Statement can be viewed by clicking on the Due Date, Type or Status for a particular statement.</a:t>
            </a:r>
            <a:endParaRPr lang="en-US" sz="1600" dirty="0"/>
          </a:p>
        </p:txBody>
      </p:sp>
      <p:sp>
        <p:nvSpPr>
          <p:cNvPr id="19" name="Content Placeholder 2"/>
          <p:cNvSpPr>
            <a:spLocks noGrp="1"/>
          </p:cNvSpPr>
          <p:nvPr>
            <p:ph idx="1"/>
          </p:nvPr>
        </p:nvSpPr>
        <p:spPr>
          <a:xfrm>
            <a:off x="381000" y="1524000"/>
            <a:ext cx="3124200" cy="914400"/>
          </a:xfrm>
          <a:solidFill>
            <a:schemeClr val="bg1"/>
          </a:solidFill>
          <a:ln>
            <a:solidFill>
              <a:schemeClr val="tx1"/>
            </a:solidFill>
          </a:ln>
        </p:spPr>
        <p:txBody>
          <a:bodyPr/>
          <a:lstStyle/>
          <a:p>
            <a:pPr marL="0">
              <a:lnSpc>
                <a:spcPct val="90000"/>
              </a:lnSpc>
              <a:buNone/>
            </a:pPr>
            <a:r>
              <a:rPr lang="en-US" sz="1600" b="1" dirty="0" smtClean="0">
                <a:solidFill>
                  <a:schemeClr val="tx1"/>
                </a:solidFill>
              </a:rPr>
              <a:t>A certifier can view their annual effort by clicking on their name under Statement Owner Name.</a:t>
            </a:r>
            <a:endParaRPr lang="en-US" sz="1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Statement: Navigating</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54</a:t>
            </a:fld>
            <a:endParaRPr lang="en-US" dirty="0"/>
          </a:p>
        </p:txBody>
      </p:sp>
      <p:pic>
        <p:nvPicPr>
          <p:cNvPr id="8" name="Picture 7" descr="certifierseffortstatement.png"/>
          <p:cNvPicPr>
            <a:picLocks noChangeAspect="1"/>
          </p:cNvPicPr>
          <p:nvPr/>
        </p:nvPicPr>
        <p:blipFill>
          <a:blip r:embed="rId3" cstate="print"/>
          <a:stretch>
            <a:fillRect/>
          </a:stretch>
        </p:blipFill>
        <p:spPr>
          <a:xfrm>
            <a:off x="1981200" y="1126284"/>
            <a:ext cx="4897979" cy="3995831"/>
          </a:xfrm>
          <a:prstGeom prst="rect">
            <a:avLst/>
          </a:prstGeom>
        </p:spPr>
      </p:pic>
      <p:sp>
        <p:nvSpPr>
          <p:cNvPr id="27" name="Oval 26"/>
          <p:cNvSpPr/>
          <p:nvPr/>
        </p:nvSpPr>
        <p:spPr>
          <a:xfrm>
            <a:off x="5715000" y="3352800"/>
            <a:ext cx="3810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172200" y="3581400"/>
            <a:ext cx="2590800" cy="1214330"/>
            <a:chOff x="6172200" y="3581400"/>
            <a:chExt cx="2590800" cy="1214330"/>
          </a:xfrm>
        </p:grpSpPr>
        <p:cxnSp>
          <p:nvCxnSpPr>
            <p:cNvPr id="28" name="Straight Arrow Connector 27"/>
            <p:cNvCxnSpPr/>
            <p:nvPr/>
          </p:nvCxnSpPr>
          <p:spPr>
            <a:xfrm flipH="1" flipV="1">
              <a:off x="6172200" y="3581400"/>
              <a:ext cx="914400"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477000" y="4038600"/>
              <a:ext cx="2286000" cy="757130"/>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To Run a Payroll </a:t>
              </a:r>
            </a:p>
            <a:p>
              <a:pPr>
                <a:lnSpc>
                  <a:spcPct val="90000"/>
                </a:lnSpc>
              </a:pPr>
              <a:r>
                <a:rPr lang="en-US" sz="1600" b="1" dirty="0" smtClean="0"/>
                <a:t>Report for a specific account click     .</a:t>
              </a:r>
              <a:endParaRPr lang="en-US" sz="1600" b="1" dirty="0"/>
            </a:p>
          </p:txBody>
        </p:sp>
        <p:pic>
          <p:nvPicPr>
            <p:cNvPr id="30" name="Picture 29" descr="viewingdollaramtsicon.png"/>
            <p:cNvPicPr>
              <a:picLocks noChangeAspect="1"/>
            </p:cNvPicPr>
            <p:nvPr/>
          </p:nvPicPr>
          <p:blipFill>
            <a:blip r:embed="rId4" cstate="print"/>
            <a:stretch>
              <a:fillRect/>
            </a:stretch>
          </p:blipFill>
          <p:spPr>
            <a:xfrm>
              <a:off x="7924800" y="4495800"/>
              <a:ext cx="228600" cy="228600"/>
            </a:xfrm>
            <a:prstGeom prst="rect">
              <a:avLst/>
            </a:prstGeom>
          </p:spPr>
        </p:pic>
      </p:grpSp>
      <p:sp>
        <p:nvSpPr>
          <p:cNvPr id="21" name="Oval 20"/>
          <p:cNvSpPr/>
          <p:nvPr/>
        </p:nvSpPr>
        <p:spPr>
          <a:xfrm>
            <a:off x="6019800" y="3048000"/>
            <a:ext cx="457200" cy="228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6324600" y="2514600"/>
            <a:ext cx="5334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858000" y="1600200"/>
            <a:ext cx="1981200" cy="12003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To view dollar amounts, click on $ Value (to return to % values, click % Value).</a:t>
            </a:r>
            <a:endParaRPr lang="en-US" sz="1600" b="1" dirty="0"/>
          </a:p>
        </p:txBody>
      </p:sp>
      <p:sp>
        <p:nvSpPr>
          <p:cNvPr id="32" name="Oval 31"/>
          <p:cNvSpPr/>
          <p:nvPr/>
        </p:nvSpPr>
        <p:spPr>
          <a:xfrm>
            <a:off x="4114800" y="1828800"/>
            <a:ext cx="762000" cy="5334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4648200" y="1371600"/>
            <a:ext cx="3810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2" name="Oval 41"/>
          <p:cNvSpPr/>
          <p:nvPr/>
        </p:nvSpPr>
        <p:spPr>
          <a:xfrm>
            <a:off x="1828800" y="4495800"/>
            <a:ext cx="9144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stCxn id="44" idx="2"/>
          </p:cNvCxnSpPr>
          <p:nvPr/>
        </p:nvCxnSpPr>
        <p:spPr>
          <a:xfrm>
            <a:off x="1257300" y="3181529"/>
            <a:ext cx="876300" cy="13142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228600" y="1981200"/>
            <a:ext cx="2057400" cy="12003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                 opens email to send message that corrections are necessary to PEC.</a:t>
            </a:r>
            <a:endParaRPr lang="en-US" sz="1600" b="1" dirty="0"/>
          </a:p>
        </p:txBody>
      </p:sp>
      <p:pic>
        <p:nvPicPr>
          <p:cNvPr id="50" name="Picture 49" descr="Get Help.png"/>
          <p:cNvPicPr>
            <a:picLocks noChangeAspect="1"/>
          </p:cNvPicPr>
          <p:nvPr/>
        </p:nvPicPr>
        <p:blipFill>
          <a:blip r:embed="rId5" cstate="print"/>
          <a:stretch>
            <a:fillRect/>
          </a:stretch>
        </p:blipFill>
        <p:spPr>
          <a:xfrm>
            <a:off x="457200" y="1981200"/>
            <a:ext cx="685800" cy="228600"/>
          </a:xfrm>
          <a:prstGeom prst="rect">
            <a:avLst/>
          </a:prstGeom>
        </p:spPr>
      </p:pic>
      <p:sp>
        <p:nvSpPr>
          <p:cNvPr id="52" name="TextBox 51"/>
          <p:cNvSpPr txBox="1"/>
          <p:nvPr/>
        </p:nvSpPr>
        <p:spPr>
          <a:xfrm>
            <a:off x="762000" y="5334000"/>
            <a:ext cx="7620000" cy="646331"/>
          </a:xfrm>
          <a:prstGeom prst="rect">
            <a:avLst/>
          </a:prstGeom>
          <a:noFill/>
        </p:spPr>
        <p:txBody>
          <a:bodyPr wrap="square" rtlCol="0">
            <a:spAutoFit/>
          </a:bodyPr>
          <a:lstStyle/>
          <a:p>
            <a:pPr algn="ctr"/>
            <a:r>
              <a:rPr lang="en-US" b="1" dirty="0" smtClean="0">
                <a:solidFill>
                  <a:schemeClr val="bg1"/>
                </a:solidFill>
              </a:rPr>
              <a:t>Best Recommended Practice: cc: your Grant Manager when using Get Help to send message that corrections are necessary.</a:t>
            </a:r>
            <a:endParaRPr lang="en-US" b="1" dirty="0">
              <a:solidFill>
                <a:schemeClr val="bg1"/>
              </a:solidFill>
            </a:endParaRPr>
          </a:p>
        </p:txBody>
      </p:sp>
      <p:grpSp>
        <p:nvGrpSpPr>
          <p:cNvPr id="26" name="Group 25"/>
          <p:cNvGrpSpPr/>
          <p:nvPr/>
        </p:nvGrpSpPr>
        <p:grpSpPr>
          <a:xfrm>
            <a:off x="5029200" y="457200"/>
            <a:ext cx="2057400" cy="978729"/>
            <a:chOff x="5029200" y="457200"/>
            <a:chExt cx="2057400" cy="978729"/>
          </a:xfrm>
        </p:grpSpPr>
        <p:sp>
          <p:nvSpPr>
            <p:cNvPr id="31" name="TextBox 30"/>
            <p:cNvSpPr txBox="1"/>
            <p:nvPr/>
          </p:nvSpPr>
          <p:spPr>
            <a:xfrm>
              <a:off x="5029200" y="457200"/>
              <a:ext cx="2057400" cy="9787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     icon indicates</a:t>
              </a:r>
            </a:p>
            <a:p>
              <a:pPr>
                <a:lnSpc>
                  <a:spcPct val="90000"/>
                </a:lnSpc>
              </a:pPr>
              <a:r>
                <a:rPr lang="en-US" sz="1600" b="1" dirty="0" smtClean="0"/>
                <a:t> that there is content within the folder.</a:t>
              </a:r>
              <a:endParaRPr lang="en-US" sz="1600" b="1" dirty="0"/>
            </a:p>
          </p:txBody>
        </p:sp>
        <p:pic>
          <p:nvPicPr>
            <p:cNvPr id="35" name="Picture 34" descr="staricon.png"/>
            <p:cNvPicPr>
              <a:picLocks noChangeAspect="1"/>
            </p:cNvPicPr>
            <p:nvPr/>
          </p:nvPicPr>
          <p:blipFill>
            <a:blip r:embed="rId6" cstate="print"/>
            <a:stretch>
              <a:fillRect/>
            </a:stretch>
          </p:blipFill>
          <p:spPr>
            <a:xfrm flipH="1">
              <a:off x="5105400" y="495300"/>
              <a:ext cx="266700" cy="266700"/>
            </a:xfrm>
            <a:prstGeom prst="rect">
              <a:avLst/>
            </a:prstGeom>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 Effort Statement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55</a:t>
            </a:fld>
            <a:endParaRPr lang="en-US" dirty="0"/>
          </a:p>
        </p:txBody>
      </p:sp>
      <p:pic>
        <p:nvPicPr>
          <p:cNvPr id="8" name="Picture 7" descr="certifierseffortstatement.png"/>
          <p:cNvPicPr>
            <a:picLocks noChangeAspect="1"/>
          </p:cNvPicPr>
          <p:nvPr/>
        </p:nvPicPr>
        <p:blipFill>
          <a:blip r:embed="rId3" cstate="print"/>
          <a:stretch>
            <a:fillRect/>
          </a:stretch>
        </p:blipFill>
        <p:spPr>
          <a:xfrm>
            <a:off x="1905000" y="990600"/>
            <a:ext cx="5029200" cy="4102883"/>
          </a:xfrm>
          <a:prstGeom prst="rect">
            <a:avLst/>
          </a:prstGeom>
        </p:spPr>
      </p:pic>
      <p:cxnSp>
        <p:nvCxnSpPr>
          <p:cNvPr id="10" name="Straight Arrow Connector 9"/>
          <p:cNvCxnSpPr/>
          <p:nvPr/>
        </p:nvCxnSpPr>
        <p:spPr>
          <a:xfrm>
            <a:off x="3657600" y="2362200"/>
            <a:ext cx="914400" cy="914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1828800" y="3124200"/>
            <a:ext cx="5105400" cy="990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381000" y="1752600"/>
            <a:ext cx="3276600" cy="838200"/>
          </a:xfrm>
          <a:solidFill>
            <a:schemeClr val="bg1"/>
          </a:solidFill>
          <a:ln>
            <a:solidFill>
              <a:schemeClr val="tx1"/>
            </a:solidFill>
          </a:ln>
        </p:spPr>
        <p:txBody>
          <a:bodyPr/>
          <a:lstStyle/>
          <a:p>
            <a:pPr marL="0">
              <a:lnSpc>
                <a:spcPct val="90000"/>
              </a:lnSpc>
              <a:buNone/>
            </a:pPr>
            <a:r>
              <a:rPr lang="en-US" sz="1600" b="1" dirty="0" smtClean="0">
                <a:solidFill>
                  <a:schemeClr val="accent4"/>
                </a:solidFill>
              </a:rPr>
              <a:t>Review each line and if correct check the Certify checkbox</a:t>
            </a:r>
            <a:r>
              <a:rPr lang="en-US" b="1" dirty="0" smtClean="0">
                <a:solidFill>
                  <a:schemeClr val="accent4"/>
                </a:solidFill>
              </a:rPr>
              <a:t>. </a:t>
            </a:r>
            <a:r>
              <a:rPr lang="en-US" sz="1600" b="1" dirty="0" smtClean="0">
                <a:solidFill>
                  <a:schemeClr val="accent4"/>
                </a:solidFill>
              </a:rPr>
              <a:t>You can only certify by % not $</a:t>
            </a:r>
          </a:p>
          <a:p>
            <a:pPr marL="0">
              <a:lnSpc>
                <a:spcPct val="90000"/>
              </a:lnSpc>
              <a:buNone/>
            </a:pPr>
            <a:endParaRPr lang="en-US" b="1" dirty="0" smtClean="0">
              <a:solidFill>
                <a:schemeClr val="accent4"/>
              </a:solidFill>
            </a:endParaRPr>
          </a:p>
        </p:txBody>
      </p:sp>
      <p:cxnSp>
        <p:nvCxnSpPr>
          <p:cNvPr id="17" name="Straight Arrow Connector 16"/>
          <p:cNvCxnSpPr/>
          <p:nvPr/>
        </p:nvCxnSpPr>
        <p:spPr>
          <a:xfrm flipH="1">
            <a:off x="6781800" y="3733800"/>
            <a:ext cx="685800" cy="838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6172200" y="4495800"/>
            <a:ext cx="762000" cy="304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7010400" y="3352800"/>
            <a:ext cx="1981200" cy="990600"/>
          </a:xfrm>
          <a:solidFill>
            <a:schemeClr val="bg1"/>
          </a:solidFill>
          <a:ln>
            <a:solidFill>
              <a:schemeClr val="tx1"/>
            </a:solidFill>
          </a:ln>
        </p:spPr>
        <p:txBody>
          <a:bodyPr/>
          <a:lstStyle/>
          <a:p>
            <a:pPr marL="0">
              <a:lnSpc>
                <a:spcPct val="90000"/>
              </a:lnSpc>
              <a:buNone/>
            </a:pPr>
            <a:r>
              <a:rPr lang="en-US" sz="1600" b="1" dirty="0" smtClean="0">
                <a:solidFill>
                  <a:schemeClr val="accent4"/>
                </a:solidFill>
              </a:rPr>
              <a:t>Click Certify when all are reviewed (correct) and checked.</a:t>
            </a:r>
          </a:p>
        </p:txBody>
      </p:sp>
      <p:sp>
        <p:nvSpPr>
          <p:cNvPr id="26" name="TextBox 25"/>
          <p:cNvSpPr txBox="1"/>
          <p:nvPr/>
        </p:nvSpPr>
        <p:spPr>
          <a:xfrm>
            <a:off x="762000" y="5334000"/>
            <a:ext cx="7620000" cy="646331"/>
          </a:xfrm>
          <a:prstGeom prst="rect">
            <a:avLst/>
          </a:prstGeom>
          <a:noFill/>
        </p:spPr>
        <p:txBody>
          <a:bodyPr wrap="square" rtlCol="0">
            <a:spAutoFit/>
          </a:bodyPr>
          <a:lstStyle/>
          <a:p>
            <a:r>
              <a:rPr lang="en-US" b="1" dirty="0" smtClean="0">
                <a:solidFill>
                  <a:schemeClr val="bg1"/>
                </a:solidFill>
              </a:rPr>
              <a:t>Best Recommended Practice: Do NOT certify any Statement that needs </a:t>
            </a:r>
            <a:r>
              <a:rPr lang="en-US" b="1" i="1" dirty="0" smtClean="0">
                <a:solidFill>
                  <a:schemeClr val="bg1"/>
                </a:solidFill>
              </a:rPr>
              <a:t>corrections.  </a:t>
            </a:r>
            <a:endParaRPr lang="en-US" b="1" dirty="0">
              <a:solidFill>
                <a:schemeClr val="bg1"/>
              </a:solidFill>
            </a:endParaRPr>
          </a:p>
        </p:txBody>
      </p:sp>
      <p:sp>
        <p:nvSpPr>
          <p:cNvPr id="24" name="Oval 23"/>
          <p:cNvSpPr/>
          <p:nvPr/>
        </p:nvSpPr>
        <p:spPr>
          <a:xfrm>
            <a:off x="1828800" y="4191000"/>
            <a:ext cx="4953000" cy="4572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1371600" y="3886200"/>
            <a:ext cx="533400" cy="457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52400" y="2971800"/>
            <a:ext cx="1600200" cy="978729"/>
          </a:xfrm>
          <a:prstGeom prst="rect">
            <a:avLst/>
          </a:prstGeom>
          <a:solidFill>
            <a:schemeClr val="bg1"/>
          </a:solidFill>
          <a:ln>
            <a:solidFill>
              <a:schemeClr val="tx1"/>
            </a:solidFill>
          </a:ln>
        </p:spPr>
        <p:txBody>
          <a:bodyPr wrap="square" rtlCol="0">
            <a:spAutoFit/>
          </a:bodyPr>
          <a:lstStyle/>
          <a:p>
            <a:pPr>
              <a:lnSpc>
                <a:spcPct val="90000"/>
              </a:lnSpc>
            </a:pPr>
            <a:r>
              <a:rPr lang="en-US" sz="1600" b="1" dirty="0" smtClean="0"/>
              <a:t>Click Certify checkbox of Grand Total to check off all.</a:t>
            </a:r>
            <a:endParaRPr lang="en-US" sz="16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Quarterly Project Effort Statements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56</a:t>
            </a:fld>
            <a:endParaRPr lang="en-US" dirty="0"/>
          </a:p>
        </p:txBody>
      </p:sp>
      <p:pic>
        <p:nvPicPr>
          <p:cNvPr id="11" name="Picture 10" descr="certifierhomepage.png"/>
          <p:cNvPicPr>
            <a:picLocks noChangeAspect="1"/>
          </p:cNvPicPr>
          <p:nvPr/>
        </p:nvPicPr>
        <p:blipFill>
          <a:blip r:embed="rId3" cstate="print"/>
          <a:stretch>
            <a:fillRect/>
          </a:stretch>
        </p:blipFill>
        <p:spPr>
          <a:xfrm>
            <a:off x="1485900" y="1295400"/>
            <a:ext cx="6172200" cy="3984254"/>
          </a:xfrm>
          <a:prstGeom prst="rect">
            <a:avLst/>
          </a:prstGeom>
        </p:spPr>
      </p:pic>
      <p:cxnSp>
        <p:nvCxnSpPr>
          <p:cNvPr id="12" name="Straight Arrow Connector 11"/>
          <p:cNvCxnSpPr/>
          <p:nvPr/>
        </p:nvCxnSpPr>
        <p:spPr>
          <a:xfrm flipH="1">
            <a:off x="3200400" y="2209800"/>
            <a:ext cx="762000" cy="1676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 name="Oval 12"/>
          <p:cNvSpPr/>
          <p:nvPr/>
        </p:nvSpPr>
        <p:spPr>
          <a:xfrm>
            <a:off x="2057400" y="3962400"/>
            <a:ext cx="22098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a:spLocks noGrp="1"/>
          </p:cNvSpPr>
          <p:nvPr>
            <p:ph idx="1"/>
          </p:nvPr>
        </p:nvSpPr>
        <p:spPr>
          <a:xfrm>
            <a:off x="2743200" y="1447800"/>
            <a:ext cx="3657600" cy="762000"/>
          </a:xfrm>
          <a:solidFill>
            <a:schemeClr val="bg1"/>
          </a:solidFill>
          <a:ln>
            <a:solidFill>
              <a:schemeClr val="tx1"/>
            </a:solidFill>
          </a:ln>
        </p:spPr>
        <p:txBody>
          <a:bodyPr/>
          <a:lstStyle/>
          <a:p>
            <a:pPr marL="0">
              <a:lnSpc>
                <a:spcPct val="90000"/>
              </a:lnSpc>
              <a:buNone/>
            </a:pPr>
            <a:r>
              <a:rPr lang="en-US" sz="1600" b="1" dirty="0">
                <a:solidFill>
                  <a:schemeClr val="tx1"/>
                </a:solidFill>
              </a:rPr>
              <a:t>A certifier can view their </a:t>
            </a:r>
            <a:r>
              <a:rPr lang="en-US" sz="1600" b="1" dirty="0" smtClean="0">
                <a:solidFill>
                  <a:schemeClr val="tx1"/>
                </a:solidFill>
              </a:rPr>
              <a:t>quarterly project effort statements by </a:t>
            </a:r>
            <a:r>
              <a:rPr lang="en-US" sz="1600" b="1" dirty="0">
                <a:solidFill>
                  <a:schemeClr val="tx1"/>
                </a:solidFill>
              </a:rPr>
              <a:t>clicking on </a:t>
            </a:r>
            <a:r>
              <a:rPr lang="en-US" sz="1600" b="1" dirty="0" smtClean="0">
                <a:solidFill>
                  <a:schemeClr val="tx1"/>
                </a:solidFill>
              </a:rPr>
              <a:t>a Project Title.</a:t>
            </a:r>
          </a:p>
        </p:txBody>
      </p:sp>
      <p:cxnSp>
        <p:nvCxnSpPr>
          <p:cNvPr id="21" name="Straight Arrow Connector 20"/>
          <p:cNvCxnSpPr/>
          <p:nvPr/>
        </p:nvCxnSpPr>
        <p:spPr>
          <a:xfrm flipH="1">
            <a:off x="6019800" y="3276600"/>
            <a:ext cx="457200"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2" name="Oval 21"/>
          <p:cNvSpPr/>
          <p:nvPr/>
        </p:nvSpPr>
        <p:spPr>
          <a:xfrm>
            <a:off x="4648200" y="3962400"/>
            <a:ext cx="29718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bwMode="auto">
          <a:xfrm>
            <a:off x="5334000" y="2438400"/>
            <a:ext cx="3429000" cy="990600"/>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smtClean="0">
                <a:ln>
                  <a:noFill/>
                </a:ln>
                <a:solidFill>
                  <a:schemeClr val="tx1"/>
                </a:solidFill>
                <a:effectLst/>
                <a:uLnTx/>
                <a:uFillTx/>
                <a:latin typeface="+mn-lt"/>
                <a:ea typeface="+mn-ea"/>
                <a:cs typeface="+mn-cs"/>
              </a:rPr>
              <a:t>To review and certify a Specific Project Statement for an account, click on the Period, Due Date or Status of Statement.</a:t>
            </a:r>
            <a:endParaRPr kumimoji="0" lang="en-US" sz="1600" b="0" i="0" u="none" strike="noStrike" kern="0" cap="none" spc="0" normalizeH="0" baseline="0" noProof="0" dirty="0" smtClean="0">
              <a:ln>
                <a:noFill/>
              </a:ln>
              <a:solidFill>
                <a:srgbClr val="4D4D4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ojectstatementcertifier.png"/>
          <p:cNvPicPr>
            <a:picLocks noChangeAspect="1"/>
          </p:cNvPicPr>
          <p:nvPr/>
        </p:nvPicPr>
        <p:blipFill>
          <a:blip r:embed="rId3" cstate="print"/>
          <a:stretch>
            <a:fillRect/>
          </a:stretch>
        </p:blipFill>
        <p:spPr>
          <a:xfrm>
            <a:off x="1295399" y="1066800"/>
            <a:ext cx="6646163" cy="4215203"/>
          </a:xfrm>
          <a:prstGeom prst="rect">
            <a:avLst/>
          </a:prstGeom>
        </p:spPr>
      </p:pic>
      <p:sp>
        <p:nvSpPr>
          <p:cNvPr id="2" name="Title 1"/>
          <p:cNvSpPr>
            <a:spLocks noGrp="1"/>
          </p:cNvSpPr>
          <p:nvPr>
            <p:ph type="title"/>
          </p:nvPr>
        </p:nvSpPr>
        <p:spPr/>
        <p:txBody>
          <a:bodyPr/>
          <a:lstStyle/>
          <a:p>
            <a:r>
              <a:rPr lang="en-US" dirty="0" smtClean="0"/>
              <a:t>Certify Quarterly Project Effort Statement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57</a:t>
            </a:fld>
            <a:endParaRPr lang="en-US" dirty="0"/>
          </a:p>
        </p:txBody>
      </p:sp>
      <p:cxnSp>
        <p:nvCxnSpPr>
          <p:cNvPr id="10" name="Straight Arrow Connector 9"/>
          <p:cNvCxnSpPr/>
          <p:nvPr/>
        </p:nvCxnSpPr>
        <p:spPr>
          <a:xfrm>
            <a:off x="838200" y="3200400"/>
            <a:ext cx="914400" cy="914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762000" y="3962400"/>
            <a:ext cx="7239000" cy="6858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304800" y="2590800"/>
            <a:ext cx="3276601" cy="609600"/>
          </a:xfrm>
          <a:solidFill>
            <a:schemeClr val="bg1"/>
          </a:solidFill>
          <a:ln>
            <a:solidFill>
              <a:schemeClr val="tx1"/>
            </a:solidFill>
          </a:ln>
        </p:spPr>
        <p:txBody>
          <a:bodyPr/>
          <a:lstStyle/>
          <a:p>
            <a:pPr marL="0">
              <a:lnSpc>
                <a:spcPct val="90000"/>
              </a:lnSpc>
              <a:buNone/>
            </a:pPr>
            <a:r>
              <a:rPr lang="en-US" sz="1600" b="1" dirty="0" smtClean="0"/>
              <a:t>Review each line and if correct check the Certify checkbox.</a:t>
            </a:r>
          </a:p>
        </p:txBody>
      </p:sp>
      <p:sp>
        <p:nvSpPr>
          <p:cNvPr id="17" name="Oval 16"/>
          <p:cNvSpPr/>
          <p:nvPr/>
        </p:nvSpPr>
        <p:spPr>
          <a:xfrm>
            <a:off x="6477000" y="3810000"/>
            <a:ext cx="4572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9600" y="5334000"/>
            <a:ext cx="8153400" cy="646331"/>
          </a:xfrm>
          <a:prstGeom prst="rect">
            <a:avLst/>
          </a:prstGeom>
          <a:noFill/>
        </p:spPr>
        <p:txBody>
          <a:bodyPr wrap="square" rtlCol="0">
            <a:spAutoFit/>
          </a:bodyPr>
          <a:lstStyle/>
          <a:p>
            <a:pPr algn="ctr"/>
            <a:r>
              <a:rPr lang="en-US" b="1" dirty="0" smtClean="0">
                <a:solidFill>
                  <a:schemeClr val="bg1"/>
                </a:solidFill>
              </a:rPr>
              <a:t>Do NOT certify when corrections are necessary.  Once certified the statement is removed from your home page.</a:t>
            </a:r>
            <a:endParaRPr lang="en-US" b="1" dirty="0">
              <a:solidFill>
                <a:schemeClr val="bg1"/>
              </a:solidFill>
            </a:endParaRPr>
          </a:p>
        </p:txBody>
      </p:sp>
      <p:pic>
        <p:nvPicPr>
          <p:cNvPr id="2051" name="Picture 3"/>
          <p:cNvPicPr>
            <a:picLocks noChangeAspect="1" noChangeArrowheads="1"/>
          </p:cNvPicPr>
          <p:nvPr/>
        </p:nvPicPr>
        <p:blipFill>
          <a:blip r:embed="rId4" cstate="print"/>
          <a:srcRect/>
          <a:stretch>
            <a:fillRect/>
          </a:stretch>
        </p:blipFill>
        <p:spPr bwMode="auto">
          <a:xfrm>
            <a:off x="6741160" y="4267200"/>
            <a:ext cx="116840" cy="228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715000" y="2286000"/>
            <a:ext cx="228600" cy="194733"/>
          </a:xfrm>
          <a:prstGeom prst="rect">
            <a:avLst/>
          </a:prstGeom>
          <a:noFill/>
          <a:ln w="9525">
            <a:noFill/>
            <a:miter lim="800000"/>
            <a:headEnd/>
            <a:tailEnd/>
          </a:ln>
        </p:spPr>
      </p:pic>
      <p:sp>
        <p:nvSpPr>
          <p:cNvPr id="22" name="Content Placeholder 2"/>
          <p:cNvSpPr>
            <a:spLocks noGrp="1"/>
          </p:cNvSpPr>
          <p:nvPr>
            <p:ph idx="1"/>
          </p:nvPr>
        </p:nvSpPr>
        <p:spPr>
          <a:xfrm>
            <a:off x="7239000" y="2209800"/>
            <a:ext cx="1676400" cy="1219200"/>
          </a:xfrm>
          <a:solidFill>
            <a:schemeClr val="bg1"/>
          </a:solidFill>
          <a:ln>
            <a:solidFill>
              <a:schemeClr val="tx1"/>
            </a:solidFill>
          </a:ln>
        </p:spPr>
        <p:txBody>
          <a:bodyPr/>
          <a:lstStyle/>
          <a:p>
            <a:pPr marL="0">
              <a:lnSpc>
                <a:spcPct val="90000"/>
              </a:lnSpc>
              <a:buNone/>
            </a:pPr>
            <a:r>
              <a:rPr lang="en-US" sz="1600" b="1" dirty="0" smtClean="0"/>
              <a:t>Click    to view Project Payroll Summary details for an individual</a:t>
            </a:r>
          </a:p>
        </p:txBody>
      </p:sp>
      <p:cxnSp>
        <p:nvCxnSpPr>
          <p:cNvPr id="25" name="Straight Arrow Connector 24"/>
          <p:cNvCxnSpPr/>
          <p:nvPr/>
        </p:nvCxnSpPr>
        <p:spPr>
          <a:xfrm>
            <a:off x="6400800" y="3505200"/>
            <a:ext cx="228600"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22" idx="2"/>
          </p:cNvCxnSpPr>
          <p:nvPr/>
        </p:nvCxnSpPr>
        <p:spPr>
          <a:xfrm flipH="1">
            <a:off x="7696200" y="3429000"/>
            <a:ext cx="381000" cy="762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053" name="Picture 5"/>
          <p:cNvPicPr>
            <a:picLocks noGrp="1" noChangeAspect="1" noChangeArrowheads="1"/>
          </p:cNvPicPr>
          <p:nvPr>
            <p:ph idx="1"/>
          </p:nvPr>
        </p:nvPicPr>
        <p:blipFill>
          <a:blip r:embed="rId6" cstate="print"/>
          <a:srcRect/>
          <a:stretch>
            <a:fillRect/>
          </a:stretch>
        </p:blipFill>
        <p:spPr bwMode="auto">
          <a:xfrm>
            <a:off x="7848600" y="2240280"/>
            <a:ext cx="190500" cy="198120"/>
          </a:xfrm>
          <a:prstGeom prst="rect">
            <a:avLst/>
          </a:prstGeom>
          <a:noFill/>
          <a:ln w="9525">
            <a:noFill/>
            <a:miter lim="800000"/>
            <a:headEnd/>
            <a:tailEnd/>
          </a:ln>
        </p:spPr>
      </p:pic>
      <p:sp>
        <p:nvSpPr>
          <p:cNvPr id="20" name="Oval 19"/>
          <p:cNvSpPr/>
          <p:nvPr/>
        </p:nvSpPr>
        <p:spPr>
          <a:xfrm>
            <a:off x="7010400" y="4495800"/>
            <a:ext cx="762000" cy="3810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2"/>
          </p:cNvCxnSpPr>
          <p:nvPr/>
        </p:nvCxnSpPr>
        <p:spPr>
          <a:xfrm>
            <a:off x="6248400" y="3505200"/>
            <a:ext cx="762000" cy="11811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Content Placeholder 2"/>
          <p:cNvSpPr>
            <a:spLocks noGrp="1"/>
          </p:cNvSpPr>
          <p:nvPr>
            <p:ph idx="1"/>
          </p:nvPr>
        </p:nvSpPr>
        <p:spPr>
          <a:xfrm>
            <a:off x="4343400" y="2209800"/>
            <a:ext cx="2133600" cy="1295400"/>
          </a:xfrm>
          <a:solidFill>
            <a:schemeClr val="bg1"/>
          </a:solidFill>
          <a:ln>
            <a:solidFill>
              <a:schemeClr val="tx1"/>
            </a:solidFill>
          </a:ln>
        </p:spPr>
        <p:txBody>
          <a:bodyPr/>
          <a:lstStyle/>
          <a:p>
            <a:pPr marL="0">
              <a:lnSpc>
                <a:spcPct val="90000"/>
              </a:lnSpc>
              <a:buNone/>
            </a:pPr>
            <a:r>
              <a:rPr lang="en-US" sz="1600" b="1" dirty="0" smtClean="0"/>
              <a:t>Click               to select all lines on the statement. Click Certify when all are reviewed (correct).</a:t>
            </a:r>
          </a:p>
        </p:txBody>
      </p:sp>
      <p:sp>
        <p:nvSpPr>
          <p:cNvPr id="28" name="Oval 27"/>
          <p:cNvSpPr/>
          <p:nvPr/>
        </p:nvSpPr>
        <p:spPr>
          <a:xfrm>
            <a:off x="7467600" y="4191000"/>
            <a:ext cx="304800" cy="228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7" cstate="print"/>
          <a:srcRect/>
          <a:stretch>
            <a:fillRect/>
          </a:stretch>
        </p:blipFill>
        <p:spPr bwMode="auto">
          <a:xfrm>
            <a:off x="4952996" y="2245438"/>
            <a:ext cx="762004" cy="192962"/>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ecrt Reports Accessible from Certification Statements</a:t>
            </a:r>
            <a:endParaRPr lang="en-US" dirty="0"/>
          </a:p>
        </p:txBody>
      </p:sp>
      <p:sp>
        <p:nvSpPr>
          <p:cNvPr id="41" name="Content Placeholder 40"/>
          <p:cNvSpPr>
            <a:spLocks noGrp="1"/>
          </p:cNvSpPr>
          <p:nvPr>
            <p:ph sz="half" idx="1"/>
          </p:nvPr>
        </p:nvSpPr>
        <p:spPr>
          <a:xfrm>
            <a:off x="457200" y="1066800"/>
            <a:ext cx="4343400" cy="4525963"/>
          </a:xfrm>
        </p:spPr>
        <p:txBody>
          <a:bodyPr/>
          <a:lstStyle/>
          <a:p>
            <a:pPr marL="0" indent="0">
              <a:buNone/>
            </a:pPr>
            <a:r>
              <a:rPr lang="en-US" sz="2000" dirty="0" smtClean="0">
                <a:solidFill>
                  <a:schemeClr val="tx1"/>
                </a:solidFill>
              </a:rPr>
              <a:t>Effort Statement reports available: </a:t>
            </a:r>
          </a:p>
          <a:p>
            <a:r>
              <a:rPr lang="en-US" sz="1800" dirty="0" smtClean="0">
                <a:solidFill>
                  <a:schemeClr val="tx1"/>
                </a:solidFill>
              </a:rPr>
              <a:t>Payroll Report, Cost Share Report and Certified Payroll Summary Report are available.</a:t>
            </a:r>
          </a:p>
          <a:p>
            <a:pPr marL="0" indent="0">
              <a:buNone/>
            </a:pPr>
            <a:r>
              <a:rPr lang="en-US" sz="2000" dirty="0" smtClean="0">
                <a:solidFill>
                  <a:schemeClr val="tx1"/>
                </a:solidFill>
              </a:rPr>
              <a:t>Quarterly Project Effort Certification reports available: </a:t>
            </a:r>
          </a:p>
          <a:p>
            <a:r>
              <a:rPr lang="en-US" sz="1800" dirty="0" smtClean="0">
                <a:solidFill>
                  <a:schemeClr val="tx1"/>
                </a:solidFill>
              </a:rPr>
              <a:t>SPES Report, Certifier Payroll Summary Report, link to the Annual Effort Statement (when logged in as a certifier) and a link to the Account/Award Summary screen are available.</a:t>
            </a:r>
          </a:p>
          <a:p>
            <a:pPr marL="0" indent="0">
              <a:buNone/>
            </a:pPr>
            <a:r>
              <a:rPr lang="en-US" sz="2000" dirty="0" smtClean="0">
                <a:solidFill>
                  <a:schemeClr val="tx1"/>
                </a:solidFill>
              </a:rPr>
              <a:t>Parameters are automatically defined for the report.</a:t>
            </a:r>
          </a:p>
          <a:p>
            <a:pPr marL="0" indent="0">
              <a:buNone/>
            </a:pPr>
            <a:r>
              <a:rPr lang="en-US" sz="2000" dirty="0" smtClean="0">
                <a:solidFill>
                  <a:schemeClr val="tx1"/>
                </a:solidFill>
              </a:rPr>
              <a:t>Data displayed is specific to the statement selected.</a:t>
            </a:r>
          </a:p>
          <a:p>
            <a:pPr>
              <a:buNone/>
            </a:pPr>
            <a:endParaRPr lang="en-US" sz="2000" dirty="0" smtClean="0"/>
          </a:p>
        </p:txBody>
      </p:sp>
      <p:sp>
        <p:nvSpPr>
          <p:cNvPr id="4" name="Slide Number Placeholder 3"/>
          <p:cNvSpPr>
            <a:spLocks noGrp="1"/>
          </p:cNvSpPr>
          <p:nvPr>
            <p:ph type="sldNum" sz="quarter" idx="10"/>
          </p:nvPr>
        </p:nvSpPr>
        <p:spPr>
          <a:xfrm>
            <a:off x="0" y="6400800"/>
            <a:ext cx="9144000" cy="365125"/>
          </a:xfrm>
        </p:spPr>
        <p:txBody>
          <a:bodyPr/>
          <a:lstStyle/>
          <a:p>
            <a:fld id="{57143C14-4DDE-4688-8B99-FB59BAAC6260}" type="slidenum">
              <a:rPr lang="en-US" smtClean="0"/>
              <a:pPr/>
              <a:t>58</a:t>
            </a:fld>
            <a:endParaRPr lang="en-US" dirty="0"/>
          </a:p>
        </p:txBody>
      </p:sp>
      <p:pic>
        <p:nvPicPr>
          <p:cNvPr id="43" name="Picture 42" descr="certifierseffortstatement.png"/>
          <p:cNvPicPr>
            <a:picLocks noChangeAspect="1"/>
          </p:cNvPicPr>
          <p:nvPr/>
        </p:nvPicPr>
        <p:blipFill>
          <a:blip r:embed="rId3" cstate="print"/>
          <a:stretch>
            <a:fillRect/>
          </a:stretch>
        </p:blipFill>
        <p:spPr>
          <a:xfrm>
            <a:off x="4876800" y="1059837"/>
            <a:ext cx="3962400" cy="2880707"/>
          </a:xfrm>
          <a:prstGeom prst="rect">
            <a:avLst/>
          </a:prstGeom>
        </p:spPr>
      </p:pic>
      <p:pic>
        <p:nvPicPr>
          <p:cNvPr id="44" name="Picture 43" descr="projectstatementcertifier.png"/>
          <p:cNvPicPr>
            <a:picLocks noChangeAspect="1"/>
          </p:cNvPicPr>
          <p:nvPr/>
        </p:nvPicPr>
        <p:blipFill>
          <a:blip r:embed="rId4" cstate="print"/>
          <a:stretch>
            <a:fillRect/>
          </a:stretch>
        </p:blipFill>
        <p:spPr>
          <a:xfrm>
            <a:off x="4876800" y="3422037"/>
            <a:ext cx="3962400" cy="2445363"/>
          </a:xfrm>
          <a:prstGeom prst="rect">
            <a:avLst/>
          </a:prstGeom>
        </p:spPr>
      </p:pic>
      <p:cxnSp>
        <p:nvCxnSpPr>
          <p:cNvPr id="45" name="Straight Arrow Connector 44"/>
          <p:cNvCxnSpPr>
            <a:endCxn id="46" idx="6"/>
          </p:cNvCxnSpPr>
          <p:nvPr/>
        </p:nvCxnSpPr>
        <p:spPr>
          <a:xfrm flipH="1" flipV="1">
            <a:off x="5181600" y="2469537"/>
            <a:ext cx="762000" cy="4953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6" name="Oval 45"/>
          <p:cNvSpPr/>
          <p:nvPr/>
        </p:nvSpPr>
        <p:spPr>
          <a:xfrm>
            <a:off x="4953000" y="2355237"/>
            <a:ext cx="228600" cy="228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endCxn id="48" idx="7"/>
          </p:cNvCxnSpPr>
          <p:nvPr/>
        </p:nvCxnSpPr>
        <p:spPr>
          <a:xfrm flipH="1">
            <a:off x="5071922" y="4107837"/>
            <a:ext cx="871678" cy="79547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8" name="Oval 47"/>
          <p:cNvSpPr/>
          <p:nvPr/>
        </p:nvSpPr>
        <p:spPr>
          <a:xfrm>
            <a:off x="4876800" y="4869837"/>
            <a:ext cx="228600" cy="228600"/>
          </a:xfrm>
          <a:prstGeom prst="ellipse">
            <a:avLst/>
          </a:prstGeom>
          <a:noFill/>
          <a:ln w="38100">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2"/>
          <p:cNvSpPr txBox="1">
            <a:spLocks/>
          </p:cNvSpPr>
          <p:nvPr/>
        </p:nvSpPr>
        <p:spPr bwMode="auto">
          <a:xfrm>
            <a:off x="5334000" y="2964837"/>
            <a:ext cx="3124200" cy="1143000"/>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From Effort Statement or Quarterly Project Effort Certifications click on     to access</a:t>
            </a:r>
            <a:r>
              <a:rPr kumimoji="0" lang="en-US" sz="1600" b="1" i="0" u="none" strike="noStrike" kern="0" cap="none" spc="0" normalizeH="0" noProof="0" dirty="0" smtClean="0">
                <a:ln>
                  <a:noFill/>
                </a:ln>
                <a:solidFill>
                  <a:srgbClr val="4D4D4D"/>
                </a:solidFill>
                <a:effectLst/>
                <a:uLnTx/>
                <a:uFillTx/>
                <a:latin typeface="+mn-lt"/>
                <a:ea typeface="+mn-ea"/>
                <a:cs typeface="+mn-cs"/>
              </a:rPr>
              <a:t> payroll/cost share reports</a:t>
            </a:r>
            <a:r>
              <a:rPr kumimoji="0" lang="en-US" sz="1600" b="1" i="0" u="none" strike="noStrike" kern="0" cap="none" spc="0" normalizeH="0" baseline="0" noProof="0" dirty="0" smtClean="0">
                <a:ln>
                  <a:noFill/>
                </a:ln>
                <a:solidFill>
                  <a:srgbClr val="4D4D4D"/>
                </a:solidFill>
                <a:effectLst/>
                <a:uLnTx/>
                <a:uFillTx/>
                <a:latin typeface="+mn-lt"/>
                <a:ea typeface="+mn-ea"/>
                <a:cs typeface="+mn-cs"/>
              </a:rPr>
              <a:t>. </a:t>
            </a:r>
          </a:p>
        </p:txBody>
      </p:sp>
      <p:pic>
        <p:nvPicPr>
          <p:cNvPr id="50" name="Picture 49" descr="Report Icon.png"/>
          <p:cNvPicPr>
            <a:picLocks noChangeAspect="1"/>
          </p:cNvPicPr>
          <p:nvPr/>
        </p:nvPicPr>
        <p:blipFill>
          <a:blip r:embed="rId5" cstate="print"/>
          <a:stretch>
            <a:fillRect/>
          </a:stretch>
        </p:blipFill>
        <p:spPr>
          <a:xfrm>
            <a:off x="7543800" y="3422037"/>
            <a:ext cx="209524" cy="228571"/>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Certifiers</a:t>
            </a:r>
            <a:endParaRPr lang="en-US" dirty="0"/>
          </a:p>
        </p:txBody>
      </p:sp>
      <p:sp>
        <p:nvSpPr>
          <p:cNvPr id="8" name="Content Placeholder 2"/>
          <p:cNvSpPr>
            <a:spLocks noGrp="1"/>
          </p:cNvSpPr>
          <p:nvPr>
            <p:ph idx="1"/>
          </p:nvPr>
        </p:nvSpPr>
        <p:spPr/>
        <p:txBody>
          <a:bodyPr/>
          <a:lstStyle/>
          <a:p>
            <a:pPr lvl="0"/>
            <a:r>
              <a:rPr lang="en-US" sz="2400" dirty="0" smtClean="0">
                <a:solidFill>
                  <a:schemeClr val="tx1"/>
                </a:solidFill>
              </a:rPr>
              <a:t>Review and Certify Effort Statements in a timely manner during the Certification Period, so that corrections can be made before the end of  Certification period.</a:t>
            </a:r>
          </a:p>
          <a:p>
            <a:pPr lvl="0"/>
            <a:r>
              <a:rPr lang="en-US" sz="2400" dirty="0" smtClean="0">
                <a:solidFill>
                  <a:schemeClr val="tx1"/>
                </a:solidFill>
              </a:rPr>
              <a:t>When corrections are necessary, do NOT Certify the Statement, contact the Grant Manager to initiate corrections.</a:t>
            </a:r>
          </a:p>
          <a:p>
            <a:pPr lvl="0"/>
            <a:r>
              <a:rPr lang="en-US" sz="2400" dirty="0" smtClean="0">
                <a:solidFill>
                  <a:schemeClr val="tx1"/>
                </a:solidFill>
              </a:rPr>
              <a:t>When using the Get Help Button on the Effort Statement window to initiate corrections the Primary Effort Coordinator (PEC) will be notified, be sure to cc: your Grant Manager.</a:t>
            </a:r>
          </a:p>
        </p:txBody>
      </p:sp>
      <p:sp>
        <p:nvSpPr>
          <p:cNvPr id="4" name="Slide Number Placeholder 3"/>
          <p:cNvSpPr>
            <a:spLocks noGrp="1"/>
          </p:cNvSpPr>
          <p:nvPr>
            <p:ph type="sldNum" sz="quarter" idx="10"/>
          </p:nvPr>
        </p:nvSpPr>
        <p:spPr/>
        <p:txBody>
          <a:bodyPr/>
          <a:lstStyle/>
          <a:p>
            <a:fld id="{57143C14-4DDE-4688-8B99-FB59BAAC6260}"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Transitioning to </a:t>
            </a:r>
            <a:r>
              <a:rPr lang="en-US" dirty="0" err="1" smtClean="0"/>
              <a:t>ecrt</a:t>
            </a:r>
            <a:r>
              <a:rPr lang="en-US" dirty="0" smtClean="0"/>
              <a:t> Timeline</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6</a:t>
            </a:fld>
            <a:endParaRPr lang="en-US" dirty="0"/>
          </a:p>
        </p:txBody>
      </p:sp>
      <p:sp>
        <p:nvSpPr>
          <p:cNvPr id="17" name="Content Placeholder 16"/>
          <p:cNvSpPr>
            <a:spLocks noGrp="1"/>
          </p:cNvSpPr>
          <p:nvPr>
            <p:ph idx="11"/>
          </p:nvPr>
        </p:nvSpPr>
        <p:spPr/>
        <p:txBody>
          <a:bodyPr/>
          <a:lstStyle/>
          <a:p>
            <a:pPr lvl="1">
              <a:buNone/>
            </a:pPr>
            <a:r>
              <a:rPr lang="en-US" dirty="0" smtClean="0">
                <a:solidFill>
                  <a:schemeClr val="bg1"/>
                </a:solidFill>
              </a:rPr>
              <a:t>July and August certifications were available in CREW but these reports were for informational purposes only and do not require certification</a:t>
            </a:r>
            <a:endParaRPr lang="en-US" sz="2000" dirty="0" smtClean="0">
              <a:solidFill>
                <a:schemeClr val="tx1"/>
              </a:solidFill>
            </a:endParaRPr>
          </a:p>
        </p:txBody>
      </p:sp>
      <p:sp>
        <p:nvSpPr>
          <p:cNvPr id="9" name="Rectangle 8"/>
          <p:cNvSpPr/>
          <p:nvPr/>
        </p:nvSpPr>
        <p:spPr>
          <a:xfrm>
            <a:off x="1524000" y="3124200"/>
            <a:ext cx="2590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t>Final month for CREW Monthly Staff Certifications  Switches to Quarterly</a:t>
            </a:r>
          </a:p>
        </p:txBody>
      </p:sp>
      <p:sp>
        <p:nvSpPr>
          <p:cNvPr id="10" name="Rectangle 9"/>
          <p:cNvSpPr/>
          <p:nvPr/>
        </p:nvSpPr>
        <p:spPr>
          <a:xfrm>
            <a:off x="4572000" y="3124200"/>
            <a:ext cx="2590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err="1" smtClean="0"/>
              <a:t>ecrt</a:t>
            </a:r>
            <a:r>
              <a:rPr lang="en-US" sz="2000" b="1" dirty="0" smtClean="0"/>
              <a:t> used for all Certification starting </a:t>
            </a:r>
          </a:p>
          <a:p>
            <a:pPr lvl="0" algn="ctr"/>
            <a:r>
              <a:rPr lang="en-US" sz="2000" b="1" dirty="0" smtClean="0"/>
              <a:t>FY 14 – Q1 </a:t>
            </a:r>
          </a:p>
          <a:p>
            <a:pPr lvl="0" algn="ctr"/>
            <a:r>
              <a:rPr lang="en-US" sz="2000" b="1" dirty="0" smtClean="0"/>
              <a:t>July-Sep 2013</a:t>
            </a:r>
            <a:endParaRPr lang="en-US" sz="2000" dirty="0"/>
          </a:p>
        </p:txBody>
      </p:sp>
      <p:pic>
        <p:nvPicPr>
          <p:cNvPr id="3" name="Picture 2"/>
          <p:cNvPicPr>
            <a:picLocks noChangeAspect="1" noChangeArrowheads="1"/>
          </p:cNvPicPr>
          <p:nvPr/>
        </p:nvPicPr>
        <p:blipFill>
          <a:blip r:embed="rId3" cstate="print"/>
          <a:srcRect/>
          <a:stretch>
            <a:fillRect/>
          </a:stretch>
        </p:blipFill>
        <p:spPr bwMode="auto">
          <a:xfrm>
            <a:off x="1905000" y="1066800"/>
            <a:ext cx="4821968" cy="1981200"/>
          </a:xfrm>
          <a:prstGeom prst="rect">
            <a:avLst/>
          </a:prstGeom>
          <a:noFill/>
          <a:ln w="9525">
            <a:noFill/>
            <a:miter lim="800000"/>
            <a:headEnd/>
            <a:tailEnd/>
          </a:ln>
        </p:spPr>
      </p:pic>
    </p:spTree>
    <p:extLst>
      <p:ext uri="{BB962C8B-B14F-4D97-AF65-F5344CB8AC3E}">
        <p14:creationId xmlns:p14="http://schemas.microsoft.com/office/powerpoint/2010/main" xmlns="" val="4008502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representing Effort Statement Status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60</a:t>
            </a:fld>
            <a:endParaRPr lang="en-US" dirty="0"/>
          </a:p>
        </p:txBody>
      </p:sp>
      <p:sp>
        <p:nvSpPr>
          <p:cNvPr id="29" name="Content Placeholder 28"/>
          <p:cNvSpPr>
            <a:spLocks noGrp="1"/>
          </p:cNvSpPr>
          <p:nvPr>
            <p:ph idx="11"/>
          </p:nvPr>
        </p:nvSpPr>
        <p:spPr/>
        <p:txBody>
          <a:bodyPr/>
          <a:lstStyle/>
          <a:p>
            <a:r>
              <a:rPr lang="en-US" dirty="0" smtClean="0"/>
              <a:t>All statuses apply to Annual Effort Statements, only those with an  ** by the description apply to Qtly Project Effort Statements</a:t>
            </a:r>
            <a:endParaRPr lang="en-US" dirty="0"/>
          </a:p>
        </p:txBody>
      </p:sp>
      <p:graphicFrame>
        <p:nvGraphicFramePr>
          <p:cNvPr id="16" name="Table 15"/>
          <p:cNvGraphicFramePr>
            <a:graphicFrameLocks noGrp="1"/>
          </p:cNvGraphicFramePr>
          <p:nvPr/>
        </p:nvGraphicFramePr>
        <p:xfrm>
          <a:off x="609600" y="1386840"/>
          <a:ext cx="8153401" cy="3337560"/>
        </p:xfrm>
        <a:graphic>
          <a:graphicData uri="http://schemas.openxmlformats.org/drawingml/2006/table">
            <a:tbl>
              <a:tblPr firstRow="1" bandRow="1">
                <a:tableStyleId>{5A111915-BE36-4E01-A7E5-04B1672EAD32}</a:tableStyleId>
              </a:tblPr>
              <a:tblGrid>
                <a:gridCol w="990600"/>
                <a:gridCol w="7162801"/>
              </a:tblGrid>
              <a:tr h="370840">
                <a:tc>
                  <a:txBody>
                    <a:bodyPr/>
                    <a:lstStyle/>
                    <a:p>
                      <a:r>
                        <a:rPr lang="en-US" dirty="0" smtClean="0"/>
                        <a:t>ICON</a:t>
                      </a:r>
                      <a:endParaRPr lang="en-US" dirty="0"/>
                    </a:p>
                  </a:txBody>
                  <a:tcPr/>
                </a:tc>
                <a:tc>
                  <a:txBody>
                    <a:bodyPr/>
                    <a:lstStyle/>
                    <a:p>
                      <a:r>
                        <a:rPr lang="en-US" dirty="0" smtClean="0"/>
                        <a:t>STATUS</a:t>
                      </a:r>
                      <a:r>
                        <a:rPr lang="en-US" baseline="0" dirty="0" smtClean="0"/>
                        <a:t> DESCRIPTION</a:t>
                      </a:r>
                      <a:endParaRPr lang="en-US" dirty="0"/>
                    </a:p>
                  </a:txBody>
                  <a:tcPr/>
                </a:tc>
              </a:tr>
              <a:tr h="370840">
                <a:tc>
                  <a:txBody>
                    <a:bodyPr/>
                    <a:lstStyle/>
                    <a:p>
                      <a:endParaRPr lang="en-US" dirty="0"/>
                    </a:p>
                  </a:txBody>
                  <a:tcPr/>
                </a:tc>
                <a:tc>
                  <a:txBody>
                    <a:bodyPr/>
                    <a:lstStyle/>
                    <a:p>
                      <a:r>
                        <a:rPr lang="en-US" dirty="0" smtClean="0"/>
                        <a:t>In Progress**</a:t>
                      </a:r>
                      <a:endParaRPr lang="en-US" dirty="0"/>
                    </a:p>
                  </a:txBody>
                  <a:tcPr/>
                </a:tc>
              </a:tr>
              <a:tr h="370840">
                <a:tc>
                  <a:txBody>
                    <a:bodyPr/>
                    <a:lstStyle/>
                    <a:p>
                      <a:endParaRPr lang="en-US" dirty="0"/>
                    </a:p>
                  </a:txBody>
                  <a:tcPr/>
                </a:tc>
                <a:tc>
                  <a:txBody>
                    <a:bodyPr/>
                    <a:lstStyle/>
                    <a:p>
                      <a:r>
                        <a:rPr lang="en-US" dirty="0" smtClean="0"/>
                        <a:t>Certified Manually, Pending</a:t>
                      </a:r>
                      <a:r>
                        <a:rPr lang="en-US" baseline="0" dirty="0" smtClean="0"/>
                        <a:t> OSP Review</a:t>
                      </a:r>
                      <a:endParaRPr lang="en-US" dirty="0"/>
                    </a:p>
                  </a:txBody>
                  <a:tcPr/>
                </a:tc>
              </a:tr>
              <a:tr h="370840">
                <a:tc>
                  <a:txBody>
                    <a:bodyPr/>
                    <a:lstStyle/>
                    <a:p>
                      <a:endParaRPr lang="en-US" dirty="0"/>
                    </a:p>
                  </a:txBody>
                  <a:tcPr/>
                </a:tc>
                <a:tc>
                  <a:txBody>
                    <a:bodyPr/>
                    <a:lstStyle/>
                    <a:p>
                      <a:r>
                        <a:rPr lang="en-US" dirty="0" smtClean="0"/>
                        <a:t>Certified Manually**</a:t>
                      </a:r>
                      <a:endParaRPr lang="en-US" dirty="0"/>
                    </a:p>
                  </a:txBody>
                  <a:tcPr/>
                </a:tc>
              </a:tr>
              <a:tr h="370840">
                <a:tc>
                  <a:txBody>
                    <a:bodyPr/>
                    <a:lstStyle/>
                    <a:p>
                      <a:endParaRPr lang="en-US" dirty="0"/>
                    </a:p>
                  </a:txBody>
                  <a:tcPr/>
                </a:tc>
                <a:tc>
                  <a:txBody>
                    <a:bodyPr/>
                    <a:lstStyle/>
                    <a:p>
                      <a:r>
                        <a:rPr lang="en-US" dirty="0" smtClean="0"/>
                        <a:t>Certified Manually,</a:t>
                      </a:r>
                      <a:r>
                        <a:rPr lang="en-US" baseline="0" dirty="0" smtClean="0"/>
                        <a:t> Pending Review of Salary Adjustment</a:t>
                      </a:r>
                      <a:endParaRPr lang="en-US" dirty="0"/>
                    </a:p>
                  </a:txBody>
                  <a:tcPr/>
                </a:tc>
              </a:tr>
              <a:tr h="370840">
                <a:tc>
                  <a:txBody>
                    <a:bodyPr/>
                    <a:lstStyle/>
                    <a:p>
                      <a:endParaRPr lang="en-US" dirty="0"/>
                    </a:p>
                  </a:txBody>
                  <a:tcPr/>
                </a:tc>
                <a:tc>
                  <a:txBody>
                    <a:bodyPr/>
                    <a:lstStyle/>
                    <a:p>
                      <a:r>
                        <a:rPr lang="en-US" dirty="0" smtClean="0"/>
                        <a:t>No Certification Required, Pending OSP Review</a:t>
                      </a:r>
                      <a:endParaRPr lang="en-US" dirty="0"/>
                    </a:p>
                  </a:txBody>
                  <a:tcPr/>
                </a:tc>
              </a:tr>
              <a:tr h="370840">
                <a:tc>
                  <a:txBody>
                    <a:bodyPr/>
                    <a:lstStyle/>
                    <a:p>
                      <a:endParaRPr lang="en-US" dirty="0"/>
                    </a:p>
                  </a:txBody>
                  <a:tcPr/>
                </a:tc>
                <a:tc>
                  <a:txBody>
                    <a:bodyPr/>
                    <a:lstStyle/>
                    <a:p>
                      <a:r>
                        <a:rPr lang="en-US" dirty="0" smtClean="0"/>
                        <a:t>No Certification Required**</a:t>
                      </a:r>
                      <a:endParaRPr lang="en-US" dirty="0"/>
                    </a:p>
                  </a:txBody>
                  <a:tcPr/>
                </a:tc>
              </a:tr>
              <a:tr h="370840">
                <a:tc>
                  <a:txBody>
                    <a:bodyPr/>
                    <a:lstStyle/>
                    <a:p>
                      <a:endParaRPr lang="en-US" dirty="0"/>
                    </a:p>
                  </a:txBody>
                  <a:tcPr/>
                </a:tc>
                <a:tc>
                  <a:txBody>
                    <a:bodyPr/>
                    <a:lstStyle/>
                    <a:p>
                      <a:r>
                        <a:rPr lang="en-US" dirty="0" smtClean="0"/>
                        <a:t>No Certification Required, Pending Review of Salary</a:t>
                      </a:r>
                      <a:r>
                        <a:rPr lang="en-US" baseline="0" dirty="0" smtClean="0"/>
                        <a:t> Adjustment</a:t>
                      </a:r>
                      <a:endParaRPr lang="en-US" dirty="0"/>
                    </a:p>
                  </a:txBody>
                  <a:tcPr/>
                </a:tc>
              </a:tr>
              <a:tr h="370840">
                <a:tc>
                  <a:txBody>
                    <a:bodyPr/>
                    <a:lstStyle/>
                    <a:p>
                      <a:endParaRPr lang="en-US" dirty="0"/>
                    </a:p>
                  </a:txBody>
                  <a:tcPr/>
                </a:tc>
                <a:tc>
                  <a:txBody>
                    <a:bodyPr/>
                    <a:lstStyle/>
                    <a:p>
                      <a:r>
                        <a:rPr lang="en-US" dirty="0" smtClean="0"/>
                        <a:t>Available for Certification**</a:t>
                      </a:r>
                      <a:endParaRPr lang="en-US" dirty="0"/>
                    </a:p>
                  </a:txBody>
                  <a:tcPr/>
                </a:tc>
              </a:tr>
            </a:tbl>
          </a:graphicData>
        </a:graphic>
      </p:graphicFrame>
      <p:grpSp>
        <p:nvGrpSpPr>
          <p:cNvPr id="3" name="Group 29"/>
          <p:cNvGrpSpPr/>
          <p:nvPr/>
        </p:nvGrpSpPr>
        <p:grpSpPr>
          <a:xfrm>
            <a:off x="838200" y="1767840"/>
            <a:ext cx="314325" cy="2914650"/>
            <a:chOff x="838200" y="1407160"/>
            <a:chExt cx="314325" cy="2914650"/>
          </a:xfrm>
        </p:grpSpPr>
        <p:pic>
          <p:nvPicPr>
            <p:cNvPr id="5" name="Picture 2"/>
            <p:cNvPicPr>
              <a:picLocks noChangeAspect="1" noChangeArrowheads="1"/>
            </p:cNvPicPr>
            <p:nvPr/>
          </p:nvPicPr>
          <p:blipFill>
            <a:blip r:embed="rId3" cstate="print"/>
            <a:srcRect/>
            <a:stretch>
              <a:fillRect/>
            </a:stretch>
          </p:blipFill>
          <p:spPr bwMode="auto">
            <a:xfrm>
              <a:off x="847725" y="1407160"/>
              <a:ext cx="276225" cy="3429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38200" y="1788160"/>
              <a:ext cx="314325" cy="32385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847725" y="2169160"/>
              <a:ext cx="257175" cy="323850"/>
            </a:xfrm>
            <a:prstGeom prst="rect">
              <a:avLst/>
            </a:prstGeom>
            <a:noFill/>
            <a:ln w="9525">
              <a:noFill/>
              <a:miter lim="800000"/>
              <a:headEnd/>
              <a:tailEnd/>
            </a:ln>
          </p:spPr>
        </p:pic>
        <p:pic>
          <p:nvPicPr>
            <p:cNvPr id="21" name="Picture 4"/>
            <p:cNvPicPr>
              <a:picLocks noChangeAspect="1" noChangeArrowheads="1"/>
            </p:cNvPicPr>
            <p:nvPr/>
          </p:nvPicPr>
          <p:blipFill>
            <a:blip r:embed="rId5" cstate="print"/>
            <a:srcRect/>
            <a:stretch>
              <a:fillRect/>
            </a:stretch>
          </p:blipFill>
          <p:spPr bwMode="auto">
            <a:xfrm>
              <a:off x="847725" y="2550160"/>
              <a:ext cx="257175" cy="323850"/>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895350" y="2931160"/>
              <a:ext cx="247650" cy="314325"/>
            </a:xfrm>
            <a:prstGeom prst="rect">
              <a:avLst/>
            </a:prstGeom>
            <a:noFill/>
            <a:ln w="9525">
              <a:no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857250" y="3312160"/>
              <a:ext cx="285750" cy="295275"/>
            </a:xfrm>
            <a:prstGeom prst="rect">
              <a:avLst/>
            </a:prstGeom>
            <a:noFill/>
            <a:ln w="9525">
              <a:noFill/>
              <a:miter lim="800000"/>
              <a:headEnd/>
              <a:tailEnd/>
            </a:ln>
          </p:spPr>
        </p:pic>
        <p:pic>
          <p:nvPicPr>
            <p:cNvPr id="10" name="Picture 7"/>
            <p:cNvPicPr>
              <a:picLocks noChangeAspect="1" noChangeArrowheads="1"/>
            </p:cNvPicPr>
            <p:nvPr/>
          </p:nvPicPr>
          <p:blipFill>
            <a:blip r:embed="rId8" cstate="print"/>
            <a:srcRect/>
            <a:stretch>
              <a:fillRect/>
            </a:stretch>
          </p:blipFill>
          <p:spPr bwMode="auto">
            <a:xfrm>
              <a:off x="876300" y="3693160"/>
              <a:ext cx="266700" cy="285750"/>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857250" y="3997960"/>
              <a:ext cx="285750" cy="3238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representing Effort Statement Status (Cont.)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61</a:t>
            </a:fld>
            <a:endParaRPr lang="en-US" dirty="0"/>
          </a:p>
        </p:txBody>
      </p:sp>
      <p:sp>
        <p:nvSpPr>
          <p:cNvPr id="29" name="Content Placeholder 28"/>
          <p:cNvSpPr>
            <a:spLocks noGrp="1"/>
          </p:cNvSpPr>
          <p:nvPr>
            <p:ph idx="11"/>
          </p:nvPr>
        </p:nvSpPr>
        <p:spPr/>
        <p:txBody>
          <a:bodyPr/>
          <a:lstStyle/>
          <a:p>
            <a:r>
              <a:rPr lang="en-US" dirty="0" smtClean="0"/>
              <a:t>All statuses apply to Annual Effort Statements, only those with an  ** by the description apply to Qtly Project Effort Statements</a:t>
            </a:r>
            <a:endParaRPr lang="en-US" dirty="0"/>
          </a:p>
        </p:txBody>
      </p:sp>
      <p:graphicFrame>
        <p:nvGraphicFramePr>
          <p:cNvPr id="16" name="Table 15"/>
          <p:cNvGraphicFramePr>
            <a:graphicFrameLocks noGrp="1"/>
          </p:cNvGraphicFramePr>
          <p:nvPr/>
        </p:nvGraphicFramePr>
        <p:xfrm>
          <a:off x="609600" y="1584960"/>
          <a:ext cx="8153401" cy="2966720"/>
        </p:xfrm>
        <a:graphic>
          <a:graphicData uri="http://schemas.openxmlformats.org/drawingml/2006/table">
            <a:tbl>
              <a:tblPr firstRow="1" bandRow="1">
                <a:tableStyleId>{5A111915-BE36-4E01-A7E5-04B1672EAD32}</a:tableStyleId>
              </a:tblPr>
              <a:tblGrid>
                <a:gridCol w="990600"/>
                <a:gridCol w="7162801"/>
              </a:tblGrid>
              <a:tr h="370840">
                <a:tc>
                  <a:txBody>
                    <a:bodyPr/>
                    <a:lstStyle/>
                    <a:p>
                      <a:r>
                        <a:rPr lang="en-US" dirty="0" smtClean="0"/>
                        <a:t>ICON</a:t>
                      </a:r>
                      <a:endParaRPr lang="en-US" dirty="0"/>
                    </a:p>
                  </a:txBody>
                  <a:tcPr/>
                </a:tc>
                <a:tc>
                  <a:txBody>
                    <a:bodyPr/>
                    <a:lstStyle/>
                    <a:p>
                      <a:r>
                        <a:rPr lang="en-US" dirty="0" smtClean="0"/>
                        <a:t>STATUS</a:t>
                      </a:r>
                      <a:r>
                        <a:rPr lang="en-US" baseline="0" dirty="0" smtClean="0"/>
                        <a:t> DESCRIPTION</a:t>
                      </a:r>
                      <a:endParaRPr lang="en-US" dirty="0"/>
                    </a:p>
                  </a:txBody>
                  <a:tcPr/>
                </a:tc>
              </a:tr>
              <a:tr h="370840">
                <a:tc>
                  <a:txBody>
                    <a:bodyPr/>
                    <a:lstStyle/>
                    <a:p>
                      <a:endParaRPr lang="en-US" dirty="0"/>
                    </a:p>
                  </a:txBody>
                  <a:tcPr/>
                </a:tc>
                <a:tc>
                  <a:txBody>
                    <a:bodyPr/>
                    <a:lstStyle/>
                    <a:p>
                      <a:r>
                        <a:rPr lang="en-US" dirty="0" smtClean="0"/>
                        <a:t>Multiple Statements, Different Statuses</a:t>
                      </a:r>
                      <a:endParaRPr lang="en-US" dirty="0"/>
                    </a:p>
                  </a:txBody>
                  <a:tcPr/>
                </a:tc>
              </a:tr>
              <a:tr h="370840">
                <a:tc>
                  <a:txBody>
                    <a:bodyPr/>
                    <a:lstStyle/>
                    <a:p>
                      <a:endParaRPr lang="en-US" dirty="0"/>
                    </a:p>
                  </a:txBody>
                  <a:tcPr/>
                </a:tc>
                <a:tc>
                  <a:txBody>
                    <a:bodyPr/>
                    <a:lstStyle/>
                    <a:p>
                      <a:r>
                        <a:rPr lang="en-US" dirty="0" smtClean="0"/>
                        <a:t>Certified, Pending Grant Manager</a:t>
                      </a:r>
                      <a:r>
                        <a:rPr lang="en-US" baseline="0" dirty="0" smtClean="0"/>
                        <a:t> Review</a:t>
                      </a:r>
                      <a:endParaRPr lang="en-US" dirty="0"/>
                    </a:p>
                  </a:txBody>
                  <a:tcPr/>
                </a:tc>
              </a:tr>
              <a:tr h="370840">
                <a:tc>
                  <a:txBody>
                    <a:bodyPr/>
                    <a:lstStyle/>
                    <a:p>
                      <a:endParaRPr lang="en-US" dirty="0"/>
                    </a:p>
                  </a:txBody>
                  <a:tcPr/>
                </a:tc>
                <a:tc>
                  <a:txBody>
                    <a:bodyPr/>
                    <a:lstStyle/>
                    <a:p>
                      <a:r>
                        <a:rPr lang="en-US" dirty="0" smtClean="0"/>
                        <a:t>Certified**</a:t>
                      </a:r>
                      <a:endParaRPr lang="en-US" dirty="0"/>
                    </a:p>
                  </a:txBody>
                  <a:tcPr/>
                </a:tc>
              </a:tr>
              <a:tr h="370840">
                <a:tc>
                  <a:txBody>
                    <a:bodyPr/>
                    <a:lstStyle/>
                    <a:p>
                      <a:endParaRPr lang="en-US" dirty="0"/>
                    </a:p>
                  </a:txBody>
                  <a:tcPr/>
                </a:tc>
                <a:tc>
                  <a:txBody>
                    <a:bodyPr/>
                    <a:lstStyle/>
                    <a:p>
                      <a:r>
                        <a:rPr lang="en-US" dirty="0" smtClean="0"/>
                        <a:t>No</a:t>
                      </a:r>
                      <a:r>
                        <a:rPr lang="en-US" baseline="0" dirty="0" smtClean="0"/>
                        <a:t> Certification Required, Non-Reportable**</a:t>
                      </a:r>
                      <a:endParaRPr lang="en-US" dirty="0"/>
                    </a:p>
                  </a:txBody>
                  <a:tcPr/>
                </a:tc>
              </a:tr>
              <a:tr h="370840">
                <a:tc>
                  <a:txBody>
                    <a:bodyPr/>
                    <a:lstStyle/>
                    <a:p>
                      <a:endParaRPr lang="en-US" dirty="0"/>
                    </a:p>
                  </a:txBody>
                  <a:tcPr/>
                </a:tc>
                <a:tc>
                  <a:txBody>
                    <a:bodyPr/>
                    <a:lstStyle/>
                    <a:p>
                      <a:r>
                        <a:rPr lang="en-US" dirty="0" smtClean="0"/>
                        <a:t>Certified,</a:t>
                      </a:r>
                      <a:r>
                        <a:rPr lang="en-US" baseline="0" dirty="0" smtClean="0"/>
                        <a:t> Pending Review of Salary Adjustment</a:t>
                      </a:r>
                      <a:r>
                        <a:rPr lang="en-US" dirty="0" smtClean="0"/>
                        <a:t>**</a:t>
                      </a:r>
                      <a:endParaRPr lang="en-US" dirty="0"/>
                    </a:p>
                  </a:txBody>
                  <a:tcPr/>
                </a:tc>
              </a:tr>
              <a:tr h="370840">
                <a:tc>
                  <a:txBody>
                    <a:bodyPr/>
                    <a:lstStyle/>
                    <a:p>
                      <a:endParaRPr lang="en-US" dirty="0"/>
                    </a:p>
                  </a:txBody>
                  <a:tcPr/>
                </a:tc>
                <a:tc>
                  <a:txBody>
                    <a:bodyPr/>
                    <a:lstStyle/>
                    <a:p>
                      <a:r>
                        <a:rPr lang="en-US" dirty="0" smtClean="0"/>
                        <a:t>Available for Certification, Re-Opened</a:t>
                      </a:r>
                      <a:r>
                        <a:rPr lang="en-US" baseline="0" dirty="0" smtClean="0"/>
                        <a:t>**</a:t>
                      </a:r>
                      <a:endParaRPr lang="en-US" dirty="0"/>
                    </a:p>
                  </a:txBody>
                  <a:tcPr/>
                </a:tc>
              </a:tr>
              <a:tr h="370840">
                <a:tc>
                  <a:txBody>
                    <a:bodyPr/>
                    <a:lstStyle/>
                    <a:p>
                      <a:endParaRPr lang="en-US" dirty="0"/>
                    </a:p>
                  </a:txBody>
                  <a:tcPr/>
                </a:tc>
                <a:tc>
                  <a:txBody>
                    <a:bodyPr/>
                    <a:lstStyle/>
                    <a:p>
                      <a:r>
                        <a:rPr lang="en-US" dirty="0" smtClean="0"/>
                        <a:t>Available</a:t>
                      </a:r>
                      <a:r>
                        <a:rPr lang="en-US" baseline="0" dirty="0" smtClean="0"/>
                        <a:t> for Certification, Re-Opened by Salary Adjustment**</a:t>
                      </a:r>
                      <a:endParaRPr lang="en-US" dirty="0"/>
                    </a:p>
                  </a:txBody>
                  <a:tcPr/>
                </a:tc>
              </a:tr>
            </a:tbl>
          </a:graphicData>
        </a:graphic>
      </p:graphicFrame>
      <p:grpSp>
        <p:nvGrpSpPr>
          <p:cNvPr id="3" name="Group 24"/>
          <p:cNvGrpSpPr/>
          <p:nvPr/>
        </p:nvGrpSpPr>
        <p:grpSpPr>
          <a:xfrm>
            <a:off x="838200" y="1981200"/>
            <a:ext cx="304800" cy="2533650"/>
            <a:chOff x="838200" y="1981200"/>
            <a:chExt cx="304800" cy="2533650"/>
          </a:xfrm>
        </p:grpSpPr>
        <p:grpSp>
          <p:nvGrpSpPr>
            <p:cNvPr id="5" name="Group 21"/>
            <p:cNvGrpSpPr/>
            <p:nvPr/>
          </p:nvGrpSpPr>
          <p:grpSpPr>
            <a:xfrm>
              <a:off x="838200" y="2743200"/>
              <a:ext cx="295275" cy="1771650"/>
              <a:chOff x="838200" y="2006600"/>
              <a:chExt cx="295275" cy="1771650"/>
            </a:xfrm>
          </p:grpSpPr>
          <p:pic>
            <p:nvPicPr>
              <p:cNvPr id="2050" name="Picture 2"/>
              <p:cNvPicPr>
                <a:picLocks noChangeAspect="1" noChangeArrowheads="1"/>
              </p:cNvPicPr>
              <p:nvPr/>
            </p:nvPicPr>
            <p:blipFill>
              <a:blip r:embed="rId3" cstate="print"/>
              <a:srcRect/>
              <a:stretch>
                <a:fillRect/>
              </a:stretch>
            </p:blipFill>
            <p:spPr bwMode="auto">
              <a:xfrm>
                <a:off x="838200" y="2006600"/>
                <a:ext cx="285750" cy="2952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838200" y="2387600"/>
                <a:ext cx="285750" cy="2857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838200" y="2768600"/>
                <a:ext cx="295275" cy="285750"/>
              </a:xfrm>
              <a:prstGeom prst="rect">
                <a:avLst/>
              </a:prstGeom>
              <a:noFill/>
              <a:ln w="9525">
                <a:noFill/>
                <a:miter lim="800000"/>
                <a:headEnd/>
                <a:tailEnd/>
              </a:ln>
            </p:spPr>
          </p:pic>
          <p:pic>
            <p:nvPicPr>
              <p:cNvPr id="19" name="Picture 9"/>
              <p:cNvPicPr>
                <a:picLocks noChangeAspect="1" noChangeArrowheads="1"/>
              </p:cNvPicPr>
              <p:nvPr/>
            </p:nvPicPr>
            <p:blipFill>
              <a:blip r:embed="rId6" cstate="print"/>
              <a:srcRect/>
              <a:stretch>
                <a:fillRect/>
              </a:stretch>
            </p:blipFill>
            <p:spPr bwMode="auto">
              <a:xfrm>
                <a:off x="838200" y="3454400"/>
                <a:ext cx="285750" cy="323850"/>
              </a:xfrm>
              <a:prstGeom prst="rect">
                <a:avLst/>
              </a:prstGeom>
              <a:noFill/>
              <a:ln w="9525">
                <a:noFill/>
                <a:miter lim="800000"/>
                <a:headEnd/>
                <a:tailEnd/>
              </a:ln>
            </p:spPr>
          </p:pic>
          <p:pic>
            <p:nvPicPr>
              <p:cNvPr id="20" name="Picture 9"/>
              <p:cNvPicPr>
                <a:picLocks noChangeAspect="1" noChangeArrowheads="1"/>
              </p:cNvPicPr>
              <p:nvPr/>
            </p:nvPicPr>
            <p:blipFill>
              <a:blip r:embed="rId6" cstate="print"/>
              <a:srcRect/>
              <a:stretch>
                <a:fillRect/>
              </a:stretch>
            </p:blipFill>
            <p:spPr bwMode="auto">
              <a:xfrm>
                <a:off x="838200" y="3073400"/>
                <a:ext cx="285750" cy="323850"/>
              </a:xfrm>
              <a:prstGeom prst="rect">
                <a:avLst/>
              </a:prstGeom>
              <a:noFill/>
              <a:ln w="9525">
                <a:noFill/>
                <a:miter lim="800000"/>
                <a:headEnd/>
                <a:tailEnd/>
              </a:ln>
            </p:spPr>
          </p:pic>
        </p:grpSp>
        <p:pic>
          <p:nvPicPr>
            <p:cNvPr id="23" name="Picture 10"/>
            <p:cNvPicPr>
              <a:picLocks noChangeAspect="1" noChangeArrowheads="1"/>
            </p:cNvPicPr>
            <p:nvPr/>
          </p:nvPicPr>
          <p:blipFill>
            <a:blip r:embed="rId7" cstate="print"/>
            <a:srcRect/>
            <a:stretch>
              <a:fillRect/>
            </a:stretch>
          </p:blipFill>
          <p:spPr bwMode="auto">
            <a:xfrm>
              <a:off x="895350" y="1981200"/>
              <a:ext cx="228600" cy="295275"/>
            </a:xfrm>
            <a:prstGeom prst="rect">
              <a:avLst/>
            </a:prstGeom>
            <a:noFill/>
            <a:ln w="9525">
              <a:noFill/>
              <a:miter lim="800000"/>
              <a:headEnd/>
              <a:tailEnd/>
            </a:ln>
          </p:spPr>
        </p:pic>
        <p:pic>
          <p:nvPicPr>
            <p:cNvPr id="24" name="Picture 11"/>
            <p:cNvPicPr>
              <a:picLocks noChangeAspect="1" noChangeArrowheads="1"/>
            </p:cNvPicPr>
            <p:nvPr/>
          </p:nvPicPr>
          <p:blipFill>
            <a:blip r:embed="rId8" cstate="print"/>
            <a:srcRect/>
            <a:stretch>
              <a:fillRect/>
            </a:stretch>
          </p:blipFill>
          <p:spPr bwMode="auto">
            <a:xfrm>
              <a:off x="895350" y="2362200"/>
              <a:ext cx="247650" cy="285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514600"/>
            <a:ext cx="6781800" cy="990600"/>
          </a:xfrm>
        </p:spPr>
        <p:txBody>
          <a:bodyPr/>
          <a:lstStyle/>
          <a:p>
            <a:pPr algn="ctr"/>
            <a:r>
              <a:rPr lang="en-US" dirty="0" smtClean="0"/>
              <a:t>Questions about Certifiers Role?</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Troubleshooting and Escalation</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4" name="Content Placeholder 3"/>
          <p:cNvSpPr>
            <a:spLocks noGrp="1"/>
          </p:cNvSpPr>
          <p:nvPr>
            <p:ph idx="1"/>
          </p:nvPr>
        </p:nvSpPr>
        <p:spPr/>
        <p:txBody>
          <a:bodyPr/>
          <a:lstStyle/>
          <a:p>
            <a:pPr>
              <a:buNone/>
            </a:pPr>
            <a:endParaRPr lang="en-US" b="1"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endParaRPr lang="en-US" dirty="0" smtClean="0"/>
          </a:p>
          <a:p>
            <a:endParaRPr lang="en-US" dirty="0" smtClean="0">
              <a:solidFill>
                <a:srgbClr val="FF0000"/>
              </a:solidFill>
            </a:endParaRPr>
          </a:p>
          <a:p>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64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745822868"/>
              </p:ext>
            </p:extLst>
          </p:nvPr>
        </p:nvGraphicFramePr>
        <p:xfrm>
          <a:off x="533400" y="1066800"/>
          <a:ext cx="8382000" cy="5562600"/>
        </p:xfrm>
        <a:graphic>
          <a:graphicData uri="http://schemas.openxmlformats.org/drawingml/2006/table">
            <a:tbl>
              <a:tblPr firstRow="1" bandRow="1">
                <a:tableStyleId>{5C22544A-7EE6-4342-B048-85BDC9FD1C3A}</a:tableStyleId>
              </a:tblPr>
              <a:tblGrid>
                <a:gridCol w="2667000"/>
                <a:gridCol w="5715000"/>
              </a:tblGrid>
              <a:tr h="442603">
                <a:tc>
                  <a:txBody>
                    <a:bodyPr/>
                    <a:lstStyle/>
                    <a:p>
                      <a:r>
                        <a:rPr lang="en-US" dirty="0" smtClean="0"/>
                        <a:t>Question/Problem</a:t>
                      </a:r>
                      <a:endParaRPr lang="en-US" dirty="0"/>
                    </a:p>
                  </a:txBody>
                  <a:tcPr/>
                </a:tc>
                <a:tc>
                  <a:txBody>
                    <a:bodyPr/>
                    <a:lstStyle/>
                    <a:p>
                      <a:r>
                        <a:rPr lang="en-US" dirty="0" smtClean="0"/>
                        <a:t>Who</a:t>
                      </a:r>
                      <a:r>
                        <a:rPr lang="en-US" baseline="0" dirty="0" smtClean="0"/>
                        <a:t> to Contact</a:t>
                      </a:r>
                      <a:endParaRPr lang="en-US" dirty="0"/>
                    </a:p>
                  </a:txBody>
                  <a:tcPr/>
                </a:tc>
              </a:tr>
              <a:tr h="442603">
                <a:tc>
                  <a:txBody>
                    <a:bodyPr/>
                    <a:lstStyle/>
                    <a:p>
                      <a:r>
                        <a:rPr lang="en-US" dirty="0" smtClean="0"/>
                        <a:t>Grant Manager Questions</a:t>
                      </a:r>
                      <a:endParaRPr lang="en-US" dirty="0"/>
                    </a:p>
                  </a:txBody>
                  <a:tcPr/>
                </a:tc>
                <a:tc>
                  <a:txBody>
                    <a:bodyPr/>
                    <a:lstStyle/>
                    <a:p>
                      <a:r>
                        <a:rPr lang="en-US" dirty="0" smtClean="0"/>
                        <a:t>Primary</a:t>
                      </a:r>
                      <a:r>
                        <a:rPr lang="en-US" baseline="0" dirty="0" smtClean="0"/>
                        <a:t> Effort Coordinator</a:t>
                      </a:r>
                      <a:endParaRPr lang="en-US" dirty="0"/>
                    </a:p>
                  </a:txBody>
                  <a:tcPr/>
                </a:tc>
              </a:tr>
              <a:tr h="442603">
                <a:tc>
                  <a:txBody>
                    <a:bodyPr/>
                    <a:lstStyle/>
                    <a:p>
                      <a:r>
                        <a:rPr lang="en-US" dirty="0" smtClean="0"/>
                        <a:t>Tub-specific policy Questions</a:t>
                      </a:r>
                      <a:endParaRPr lang="en-US" dirty="0"/>
                    </a:p>
                  </a:txBody>
                  <a:tcPr/>
                </a:tc>
                <a:tc>
                  <a:txBody>
                    <a:bodyPr/>
                    <a:lstStyle/>
                    <a:p>
                      <a:r>
                        <a:rPr lang="en-US" dirty="0" smtClean="0"/>
                        <a:t>Tub Effort Coordinator</a:t>
                      </a:r>
                      <a:endParaRPr lang="en-US" dirty="0"/>
                    </a:p>
                  </a:txBody>
                  <a:tcPr/>
                </a:tc>
              </a:tr>
              <a:tr h="910498">
                <a:tc>
                  <a:txBody>
                    <a:bodyPr/>
                    <a:lstStyle/>
                    <a:p>
                      <a:r>
                        <a:rPr lang="en-US" dirty="0" smtClean="0"/>
                        <a:t>Proxy Requests</a:t>
                      </a:r>
                      <a:endParaRPr lang="en-US" dirty="0"/>
                    </a:p>
                  </a:txBody>
                  <a:tcPr/>
                </a:tc>
                <a:tc>
                  <a:txBody>
                    <a:bodyPr/>
                    <a:lstStyle/>
                    <a:p>
                      <a:r>
                        <a:rPr lang="en-US" dirty="0" smtClean="0"/>
                        <a:t>Tub Effort</a:t>
                      </a:r>
                      <a:r>
                        <a:rPr lang="en-US" baseline="0" dirty="0" smtClean="0"/>
                        <a:t> Coordinator, who will then turn in form to Office for Sponsored Programs for Approval [ecrt@harvard.edu]</a:t>
                      </a:r>
                      <a:endParaRPr lang="en-US" dirty="0"/>
                    </a:p>
                  </a:txBody>
                  <a:tcPr/>
                </a:tc>
              </a:tr>
              <a:tr h="637349">
                <a:tc>
                  <a:txBody>
                    <a:bodyPr/>
                    <a:lstStyle/>
                    <a:p>
                      <a:r>
                        <a:rPr lang="en-US" sz="1800" kern="1200" baseline="0" dirty="0" smtClean="0">
                          <a:solidFill>
                            <a:schemeClr val="dk1"/>
                          </a:solidFill>
                          <a:latin typeface="+mn-lt"/>
                          <a:ea typeface="+mn-ea"/>
                          <a:cs typeface="+mn-cs"/>
                        </a:rPr>
                        <a:t>Designee </a:t>
                      </a:r>
                      <a:r>
                        <a:rPr lang="en-US" baseline="0" dirty="0" smtClean="0"/>
                        <a:t>Requests</a:t>
                      </a:r>
                      <a:endParaRPr lang="en-US" dirty="0"/>
                    </a:p>
                  </a:txBody>
                  <a:tcPr/>
                </a:tc>
                <a:tc>
                  <a:txBody>
                    <a:bodyPr/>
                    <a:lstStyle/>
                    <a:p>
                      <a:r>
                        <a:rPr lang="en-US" dirty="0" smtClean="0"/>
                        <a:t>Primary Effort Coordinator,</a:t>
                      </a:r>
                      <a:r>
                        <a:rPr lang="en-US" baseline="0" dirty="0" smtClean="0"/>
                        <a:t> who will then turn in form to Tub Effort Coordinator for Approval</a:t>
                      </a:r>
                      <a:endParaRPr lang="en-US" dirty="0"/>
                    </a:p>
                  </a:txBody>
                  <a:tcPr/>
                </a:tc>
              </a:tr>
              <a:tr h="637349">
                <a:tc>
                  <a:txBody>
                    <a:bodyPr/>
                    <a:lstStyle/>
                    <a:p>
                      <a:r>
                        <a:rPr lang="en-US" dirty="0" smtClean="0"/>
                        <a:t>Technical Problems</a:t>
                      </a:r>
                      <a:r>
                        <a:rPr lang="en-US" baseline="0" dirty="0" smtClean="0"/>
                        <a:t> (logging in, error messages, etc.)</a:t>
                      </a:r>
                      <a:endParaRPr lang="en-US" dirty="0"/>
                    </a:p>
                  </a:txBody>
                  <a:tcPr/>
                </a:tc>
                <a:tc>
                  <a:txBody>
                    <a:bodyPr/>
                    <a:lstStyle/>
                    <a:p>
                      <a:r>
                        <a:rPr lang="en-US" dirty="0" smtClean="0"/>
                        <a:t>Office</a:t>
                      </a:r>
                      <a:r>
                        <a:rPr lang="en-US" baseline="0" dirty="0" smtClean="0"/>
                        <a:t> for Sponsored Programs/</a:t>
                      </a:r>
                      <a:r>
                        <a:rPr lang="en-US" dirty="0" smtClean="0"/>
                        <a:t>Financial Systems</a:t>
                      </a:r>
                      <a:r>
                        <a:rPr lang="en-US" baseline="0" dirty="0" smtClean="0"/>
                        <a:t> Solutions, via the ecrt mailbox: ecrt@harvard.edu</a:t>
                      </a:r>
                      <a:endParaRPr lang="en-US" dirty="0"/>
                    </a:p>
                  </a:txBody>
                  <a:tcPr/>
                </a:tc>
              </a:tr>
              <a:tr h="761357">
                <a:tc>
                  <a:txBody>
                    <a:bodyPr/>
                    <a:lstStyle/>
                    <a:p>
                      <a:r>
                        <a:rPr lang="en-US" dirty="0" smtClean="0"/>
                        <a:t>University</a:t>
                      </a:r>
                      <a:r>
                        <a:rPr lang="en-US" baseline="0" dirty="0" smtClean="0"/>
                        <a:t> Policy Questions</a:t>
                      </a:r>
                      <a:endParaRPr lang="en-US" dirty="0"/>
                    </a:p>
                  </a:txBody>
                  <a:tcPr/>
                </a:tc>
                <a:tc>
                  <a:txBody>
                    <a:bodyPr/>
                    <a:lstStyle/>
                    <a:p>
                      <a:r>
                        <a:rPr lang="en-US" dirty="0" smtClean="0"/>
                        <a:t>Office</a:t>
                      </a:r>
                      <a:r>
                        <a:rPr lang="en-US" baseline="0" dirty="0" smtClean="0"/>
                        <a:t> for Sponsored Programs/HMS Sponsored Programs Administration/SPH Research Administration/FAS Research Administration</a:t>
                      </a:r>
                      <a:endParaRPr lang="en-US" dirty="0"/>
                    </a:p>
                  </a:txBody>
                  <a:tcPr/>
                </a:tc>
              </a:tr>
              <a:tr h="456557">
                <a:tc>
                  <a:txBody>
                    <a:bodyPr/>
                    <a:lstStyle/>
                    <a:p>
                      <a:r>
                        <a:rPr lang="en-US" dirty="0" smtClean="0"/>
                        <a:t>Access Requests</a:t>
                      </a:r>
                      <a:endParaRPr lang="en-US" dirty="0"/>
                    </a:p>
                  </a:txBody>
                  <a:tcPr/>
                </a:tc>
                <a:tc>
                  <a:txBody>
                    <a:bodyPr/>
                    <a:lstStyle/>
                    <a:p>
                      <a:r>
                        <a:rPr lang="en-US" dirty="0" smtClean="0">
                          <a:solidFill>
                            <a:schemeClr val="tx1"/>
                          </a:solidFill>
                        </a:rPr>
                        <a:t>School’s Authorized Requestor</a:t>
                      </a:r>
                      <a:endParaRPr lang="en-US" dirty="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514600"/>
            <a:ext cx="6781800" cy="990600"/>
          </a:xfrm>
        </p:spPr>
        <p:txBody>
          <a:bodyPr/>
          <a:lstStyle/>
          <a:p>
            <a:pPr algn="ctr"/>
            <a:r>
              <a:rPr lang="en-US" dirty="0" smtClean="0"/>
              <a:t>Questions?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Primary Effort Coordinator Workflows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Primary Effort Coordinator Workflows</a:t>
            </a:r>
            <a:endParaRPr lang="en-US" dirty="0"/>
          </a:p>
        </p:txBody>
      </p:sp>
      <p:sp>
        <p:nvSpPr>
          <p:cNvPr id="5" name="Content Placeholder 4"/>
          <p:cNvSpPr>
            <a:spLocks noGrp="1"/>
          </p:cNvSpPr>
          <p:nvPr>
            <p:ph idx="1"/>
          </p:nvPr>
        </p:nvSpPr>
        <p:spPr/>
        <p:txBody>
          <a:bodyPr/>
          <a:lstStyle/>
          <a:p>
            <a:pPr marL="0" indent="0">
              <a:buNone/>
            </a:pPr>
            <a:r>
              <a:rPr lang="en-US" dirty="0" smtClean="0">
                <a:solidFill>
                  <a:schemeClr val="tx1"/>
                </a:solidFill>
              </a:rPr>
              <a:t>In this unit, we will</a:t>
            </a:r>
          </a:p>
          <a:p>
            <a:r>
              <a:rPr lang="en-US" dirty="0" smtClean="0">
                <a:solidFill>
                  <a:schemeClr val="tx1"/>
                </a:solidFill>
              </a:rPr>
              <a:t>Review the role of the Primary and Secondary Effort Coordinators.</a:t>
            </a:r>
          </a:p>
          <a:p>
            <a:r>
              <a:rPr lang="en-US" dirty="0" smtClean="0">
                <a:solidFill>
                  <a:schemeClr val="tx1"/>
                </a:solidFill>
              </a:rPr>
              <a:t>Review the reports PECs should run during the certification process to keep track of outstanding and approved certification statements during the certification period.</a:t>
            </a:r>
          </a:p>
          <a:p>
            <a:r>
              <a:rPr lang="en-US" dirty="0" smtClean="0">
                <a:solidFill>
                  <a:schemeClr val="tx1"/>
                </a:solidFill>
              </a:rPr>
              <a:t>Restrict the role of a Grant Manager.</a:t>
            </a:r>
          </a:p>
          <a:p>
            <a:r>
              <a:rPr lang="en-US" dirty="0" smtClean="0">
                <a:solidFill>
                  <a:schemeClr val="tx1"/>
                </a:solidFill>
              </a:rPr>
              <a:t>Perform a Grant Manager override for part-of statements.</a:t>
            </a:r>
          </a:p>
          <a:p>
            <a:r>
              <a:rPr lang="en-US" dirty="0" smtClean="0">
                <a:solidFill>
                  <a:schemeClr val="tx1"/>
                </a:solidFill>
              </a:rPr>
              <a:t>Get additional help with troubleshooting and escalation.</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57143C14-4DDE-4688-8B99-FB59BAAC6260}" type="slidenum">
              <a:rPr lang="en-US" smtClean="0"/>
              <a:pPr/>
              <a:t>67</a:t>
            </a:fld>
            <a:endParaRPr lang="en-US" dirty="0"/>
          </a:p>
        </p:txBody>
      </p:sp>
    </p:spTree>
    <p:extLst>
      <p:ext uri="{BB962C8B-B14F-4D97-AF65-F5344CB8AC3E}">
        <p14:creationId xmlns:p14="http://schemas.microsoft.com/office/powerpoint/2010/main" xmlns="" val="15970443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(Secondary) Effort Coordinator (PEC/SEC)</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68</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066800"/>
            <a:ext cx="3733800" cy="3693319"/>
          </a:xfrm>
          <a:prstGeom prst="rect">
            <a:avLst/>
          </a:prstGeom>
          <a:noFill/>
        </p:spPr>
        <p:txBody>
          <a:bodyPr wrap="square" rtlCol="0">
            <a:spAutoFit/>
          </a:bodyPr>
          <a:lstStyle/>
          <a:p>
            <a:pPr marL="182880" indent="-182880">
              <a:buFont typeface="Arial" pitchFamily="34" charset="0"/>
              <a:buChar char="•"/>
            </a:pPr>
            <a:r>
              <a:rPr lang="en-US" dirty="0" smtClean="0"/>
              <a:t>In addition to the responsibilities spelled out earlier, the PEC/SEC has the ability to perform the following functions:</a:t>
            </a:r>
          </a:p>
          <a:p>
            <a:pPr marL="182880" indent="-182880">
              <a:buFont typeface="Arial" pitchFamily="34" charset="0"/>
              <a:buChar char="•"/>
            </a:pPr>
            <a:endParaRPr lang="en-US" dirty="0" smtClean="0"/>
          </a:p>
          <a:p>
            <a:pPr marL="182880" indent="-182880">
              <a:buFont typeface="Arial" pitchFamily="34" charset="0"/>
              <a:buChar char="•"/>
            </a:pPr>
            <a:r>
              <a:rPr lang="en-US" dirty="0" smtClean="0"/>
              <a:t>Run reports demonstrated earlier at the Departmental level</a:t>
            </a:r>
          </a:p>
          <a:p>
            <a:pPr marL="182880" indent="-182880">
              <a:buFont typeface="Arial" pitchFamily="34" charset="0"/>
              <a:buChar char="•"/>
            </a:pPr>
            <a:endParaRPr lang="en-US" dirty="0" smtClean="0"/>
          </a:p>
          <a:p>
            <a:pPr marL="182880" indent="-182880">
              <a:buFont typeface="Arial" pitchFamily="34" charset="0"/>
              <a:buChar char="•"/>
            </a:pPr>
            <a:r>
              <a:rPr lang="en-US" dirty="0" smtClean="0"/>
              <a:t>Perform a Grant Manager override for “part-of” grants</a:t>
            </a:r>
          </a:p>
          <a:p>
            <a:pPr marL="182880" indent="-182880">
              <a:buFont typeface="Arial" pitchFamily="34" charset="0"/>
              <a:buChar char="•"/>
            </a:pPr>
            <a:endParaRPr lang="en-US" dirty="0" smtClean="0"/>
          </a:p>
          <a:p>
            <a:pPr marL="182880" indent="-182880">
              <a:buFont typeface="Arial" pitchFamily="34" charset="0"/>
              <a:buChar char="•"/>
            </a:pPr>
            <a:r>
              <a:rPr lang="en-US" dirty="0" smtClean="0"/>
              <a:t>Assign Grant Managers to a Restricted/Unrestricted status</a:t>
            </a:r>
          </a:p>
        </p:txBody>
      </p:sp>
      <p:sp>
        <p:nvSpPr>
          <p:cNvPr id="9" name="Oval 8"/>
          <p:cNvSpPr/>
          <p:nvPr/>
        </p:nvSpPr>
        <p:spPr>
          <a:xfrm>
            <a:off x="3962400" y="1828800"/>
            <a:ext cx="51816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900" y="5334000"/>
            <a:ext cx="6934200" cy="923330"/>
          </a:xfrm>
          <a:prstGeom prst="rect">
            <a:avLst/>
          </a:prstGeom>
          <a:noFill/>
        </p:spPr>
        <p:txBody>
          <a:bodyPr wrap="square" rtlCol="0">
            <a:spAutoFit/>
          </a:bodyPr>
          <a:lstStyle/>
          <a:p>
            <a:r>
              <a:rPr lang="en-US" b="1" dirty="0">
                <a:solidFill>
                  <a:schemeClr val="bg1"/>
                </a:solidFill>
              </a:rPr>
              <a:t>Role determines which ecrt functions and information you can access, this is tied to your Harvard ID and PIN login.</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Hands-on Primary Effort Coordinator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Important Information for Transitioning to </a:t>
            </a:r>
            <a:r>
              <a:rPr lang="en-US" dirty="0" err="1" smtClean="0"/>
              <a:t>ecrt</a:t>
            </a:r>
            <a:r>
              <a:rPr lang="en-US" dirty="0" smtClean="0"/>
              <a:t> </a:t>
            </a:r>
            <a:endParaRPr lang="en-US" dirty="0"/>
          </a:p>
        </p:txBody>
      </p:sp>
      <p:sp>
        <p:nvSpPr>
          <p:cNvPr id="4" name="Content Placeholder 3"/>
          <p:cNvSpPr>
            <a:spLocks noGrp="1"/>
          </p:cNvSpPr>
          <p:nvPr>
            <p:ph idx="1"/>
          </p:nvPr>
        </p:nvSpPr>
        <p:spPr/>
        <p:txBody>
          <a:bodyPr/>
          <a:lstStyle/>
          <a:p>
            <a:pPr lvl="0"/>
            <a:r>
              <a:rPr lang="en-US" sz="2400" dirty="0" smtClean="0">
                <a:solidFill>
                  <a:schemeClr val="tx1"/>
                </a:solidFill>
              </a:rPr>
              <a:t>Certification will only be required for statements with charges to federal awards, and non-federal as required by the sponsor.</a:t>
            </a:r>
          </a:p>
          <a:p>
            <a:r>
              <a:rPr lang="en-US" sz="2400" dirty="0" smtClean="0">
                <a:solidFill>
                  <a:schemeClr val="tx1"/>
                </a:solidFill>
              </a:rPr>
              <a:t>If an individual is required to certify an annual statement, non-federal and non-sponsored charges will be certified as part of their 100% annual effort.</a:t>
            </a:r>
          </a:p>
          <a:p>
            <a:r>
              <a:rPr lang="en-US" sz="2400" dirty="0" smtClean="0">
                <a:solidFill>
                  <a:schemeClr val="tx1"/>
                </a:solidFill>
              </a:rPr>
              <a:t>Training will commence in Oct 2013 providing instructor led courses, online training materials and pocket sized quick reference for certifiers.</a:t>
            </a:r>
          </a:p>
          <a:p>
            <a:r>
              <a:rPr lang="en-US" sz="2400" dirty="0" smtClean="0">
                <a:solidFill>
                  <a:schemeClr val="tx1"/>
                </a:solidFill>
              </a:rPr>
              <a:t>For specific questions, please contact your local Tub Effort Coordinator or email ecrt@harvard.edu.</a:t>
            </a:r>
          </a:p>
          <a:p>
            <a:endParaRPr lang="en-US" sz="2400" dirty="0" smtClean="0"/>
          </a:p>
          <a:p>
            <a:endParaRPr lang="en-US" sz="2400" dirty="0" smtClean="0"/>
          </a:p>
        </p:txBody>
      </p:sp>
      <p:sp>
        <p:nvSpPr>
          <p:cNvPr id="5" name="Slide Number Placeholder 4"/>
          <p:cNvSpPr>
            <a:spLocks noGrp="1"/>
          </p:cNvSpPr>
          <p:nvPr>
            <p:ph type="sldNum" sz="quarter" idx="10"/>
          </p:nvPr>
        </p:nvSpPr>
        <p:spPr/>
        <p:txBody>
          <a:bodyPr/>
          <a:lstStyle/>
          <a:p>
            <a:fld id="{57143C14-4DDE-4688-8B99-FB59BAAC6260}" type="slidenum">
              <a:rPr lang="en-US" smtClean="0"/>
              <a:pPr/>
              <a:t>7</a:t>
            </a:fld>
            <a:endParaRPr lang="en-US" dirty="0"/>
          </a:p>
        </p:txBody>
      </p:sp>
    </p:spTree>
    <p:extLst>
      <p:ext uri="{BB962C8B-B14F-4D97-AF65-F5344CB8AC3E}">
        <p14:creationId xmlns:p14="http://schemas.microsoft.com/office/powerpoint/2010/main" xmlns="" val="4008502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609600"/>
          </a:xfrm>
        </p:spPr>
        <p:txBody>
          <a:bodyPr/>
          <a:lstStyle/>
          <a:p>
            <a:r>
              <a:rPr lang="en-US" dirty="0" smtClean="0"/>
              <a:t>Grant Manager Roles for Existing Users</a:t>
            </a:r>
            <a:endParaRPr lang="en-US" dirty="0"/>
          </a:p>
        </p:txBody>
      </p:sp>
      <p:sp>
        <p:nvSpPr>
          <p:cNvPr id="4" name="Content Placeholder 3"/>
          <p:cNvSpPr>
            <a:spLocks noGrp="1"/>
          </p:cNvSpPr>
          <p:nvPr>
            <p:ph idx="1"/>
          </p:nvPr>
        </p:nvSpPr>
        <p:spPr>
          <a:xfrm>
            <a:off x="152400" y="609600"/>
            <a:ext cx="8610600" cy="5943600"/>
          </a:xfrm>
        </p:spPr>
        <p: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solidFill>
                <a:schemeClr val="tx1"/>
              </a:solidFill>
            </a:endParaRPr>
          </a:p>
          <a:p>
            <a:r>
              <a:rPr lang="en-US" sz="1800" dirty="0" smtClean="0">
                <a:solidFill>
                  <a:schemeClr val="tx1"/>
                </a:solidFill>
              </a:rPr>
              <a:t>For existing users, Grant Manager responsibilities have been set at Harvard with the following defaults:</a:t>
            </a:r>
          </a:p>
          <a:p>
            <a:pPr lvl="1"/>
            <a:r>
              <a:rPr lang="en-US" sz="1600" dirty="0" smtClean="0">
                <a:solidFill>
                  <a:schemeClr val="tx1"/>
                </a:solidFill>
              </a:rPr>
              <a:t>FAS: Every grant manager has been set up as a restrictive grant manager</a:t>
            </a:r>
          </a:p>
          <a:p>
            <a:pPr lvl="1"/>
            <a:r>
              <a:rPr lang="en-US" sz="1600" dirty="0" smtClean="0">
                <a:solidFill>
                  <a:schemeClr val="tx1"/>
                </a:solidFill>
              </a:rPr>
              <a:t>All other schools (unless specifically noted): Every grant manager has been set up as unrestricted</a:t>
            </a:r>
          </a:p>
          <a:p>
            <a:r>
              <a:rPr lang="en-US" sz="1800" dirty="0" smtClean="0">
                <a:solidFill>
                  <a:schemeClr val="tx1"/>
                </a:solidFill>
              </a:rPr>
              <a:t>A restricted Grant Manager can only view the certifiers to which he or she has been assigned.</a:t>
            </a:r>
          </a:p>
          <a:p>
            <a:r>
              <a:rPr lang="en-US" sz="1800" dirty="0" smtClean="0">
                <a:solidFill>
                  <a:schemeClr val="tx1"/>
                </a:solidFill>
              </a:rPr>
              <a:t>An unrestricted Grant Manager can </a:t>
            </a:r>
            <a:r>
              <a:rPr lang="en-US" sz="1800" b="1" i="1" dirty="0" smtClean="0">
                <a:solidFill>
                  <a:schemeClr val="tx1"/>
                </a:solidFill>
              </a:rPr>
              <a:t>view, </a:t>
            </a:r>
            <a:r>
              <a:rPr lang="en-US" sz="1800" dirty="0" smtClean="0">
                <a:solidFill>
                  <a:schemeClr val="tx1"/>
                </a:solidFill>
              </a:rPr>
              <a:t>all of the Grant Managers and their assigned PIs in their Department.</a:t>
            </a:r>
          </a:p>
          <a:p>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70</a:t>
            </a:fld>
            <a:endParaRPr lang="en-US" dirty="0"/>
          </a:p>
        </p:txBody>
      </p:sp>
      <p:graphicFrame>
        <p:nvGraphicFramePr>
          <p:cNvPr id="5" name="Table 4"/>
          <p:cNvGraphicFramePr>
            <a:graphicFrameLocks noGrp="1"/>
          </p:cNvGraphicFramePr>
          <p:nvPr/>
        </p:nvGraphicFramePr>
        <p:xfrm>
          <a:off x="304800" y="750570"/>
          <a:ext cx="8534400" cy="2449830"/>
        </p:xfrm>
        <a:graphic>
          <a:graphicData uri="http://schemas.openxmlformats.org/drawingml/2006/table">
            <a:tbl>
              <a:tblPr firstRow="1" bandRow="1">
                <a:tableStyleId>{5C22544A-7EE6-4342-B048-85BDC9FD1C3A}</a:tableStyleId>
              </a:tblPr>
              <a:tblGrid>
                <a:gridCol w="4267200"/>
                <a:gridCol w="4267200"/>
              </a:tblGrid>
              <a:tr h="705954">
                <a:tc>
                  <a:txBody>
                    <a:bodyPr/>
                    <a:lstStyle/>
                    <a:p>
                      <a:r>
                        <a:rPr lang="en-US" sz="1800" b="1" kern="1200" dirty="0" smtClean="0">
                          <a:solidFill>
                            <a:schemeClr val="lt1"/>
                          </a:solidFill>
                          <a:latin typeface="+mn-lt"/>
                          <a:ea typeface="+mn-ea"/>
                          <a:cs typeface="+mn-cs"/>
                        </a:rPr>
                        <a:t>Restricted Grant Manager Department View</a:t>
                      </a:r>
                      <a:endParaRPr lang="en-US" dirty="0"/>
                    </a:p>
                  </a:txBody>
                  <a:tcPr/>
                </a:tc>
                <a:tc>
                  <a:txBody>
                    <a:bodyPr/>
                    <a:lstStyle/>
                    <a:p>
                      <a:r>
                        <a:rPr lang="en-US" sz="1800" b="1" kern="1200" dirty="0" smtClean="0">
                          <a:solidFill>
                            <a:schemeClr val="lt1"/>
                          </a:solidFill>
                          <a:latin typeface="+mn-lt"/>
                          <a:ea typeface="+mn-ea"/>
                          <a:cs typeface="+mn-cs"/>
                        </a:rPr>
                        <a:t>Unrestricted Grant Manager Department View</a:t>
                      </a:r>
                      <a:endParaRPr lang="en-US" dirty="0"/>
                    </a:p>
                  </a:txBody>
                  <a:tcPr/>
                </a:tc>
              </a:tr>
              <a:tr h="722763">
                <a:tc>
                  <a:txBody>
                    <a:bodyPr/>
                    <a:lstStyle/>
                    <a:p>
                      <a:endParaRPr lang="en-US" dirty="0"/>
                    </a:p>
                  </a:txBody>
                  <a:tcPr/>
                </a:tc>
                <a:tc>
                  <a:txBody>
                    <a:bodyPr/>
                    <a:lstStyle/>
                    <a:p>
                      <a:endParaRPr lang="en-US"/>
                    </a:p>
                  </a:txBody>
                  <a:tcPr/>
                </a:tc>
              </a:tr>
              <a:tr h="617710">
                <a:tc>
                  <a:txBody>
                    <a:bodyPr/>
                    <a:lstStyle/>
                    <a:p>
                      <a:endParaRPr lang="en-US" dirty="0"/>
                    </a:p>
                  </a:txBody>
                  <a:tcPr/>
                </a:tc>
                <a:tc>
                  <a:txBody>
                    <a:bodyPr/>
                    <a:lstStyle/>
                    <a:p>
                      <a:endParaRPr lang="en-US" dirty="0"/>
                    </a:p>
                  </a:txBody>
                  <a:tcPr/>
                </a:tc>
              </a:tr>
              <a:tr h="403403">
                <a:tc>
                  <a:txBody>
                    <a:bodyPr/>
                    <a:lstStyle/>
                    <a:p>
                      <a:endParaRPr lang="en-US"/>
                    </a:p>
                  </a:txBody>
                  <a:tcPr/>
                </a:tc>
                <a:tc>
                  <a:txBody>
                    <a:bodyPr/>
                    <a:lstStyle/>
                    <a:p>
                      <a:endParaRPr lang="en-US" dirty="0"/>
                    </a:p>
                  </a:txBody>
                  <a:tcPr/>
                </a:tc>
              </a:tr>
            </a:tbl>
          </a:graphicData>
        </a:graphic>
      </p:graphicFrame>
      <p:graphicFrame>
        <p:nvGraphicFramePr>
          <p:cNvPr id="6" name="Diagram 5"/>
          <p:cNvGraphicFramePr/>
          <p:nvPr/>
        </p:nvGraphicFramePr>
        <p:xfrm>
          <a:off x="457200" y="1524000"/>
          <a:ext cx="4038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572000" y="1447800"/>
          <a:ext cx="41910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4572000" y="2057400"/>
          <a:ext cx="41910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4572000" y="2590800"/>
          <a:ext cx="4191000" cy="533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609600"/>
          </a:xfrm>
        </p:spPr>
        <p:txBody>
          <a:bodyPr/>
          <a:lstStyle/>
          <a:p>
            <a:r>
              <a:rPr lang="en-US" dirty="0" smtClean="0"/>
              <a:t>Assigning Grant Manager Roles for New Users</a:t>
            </a:r>
            <a:endParaRPr lang="en-US" dirty="0"/>
          </a:p>
        </p:txBody>
      </p:sp>
      <p:sp>
        <p:nvSpPr>
          <p:cNvPr id="4" name="Content Placeholder 3"/>
          <p:cNvSpPr>
            <a:spLocks noGrp="1"/>
          </p:cNvSpPr>
          <p:nvPr>
            <p:ph idx="1"/>
          </p:nvPr>
        </p:nvSpPr>
        <p:spPr>
          <a:xfrm>
            <a:off x="152400" y="609600"/>
            <a:ext cx="8610600" cy="5943600"/>
          </a:xfrm>
        </p:spPr>
        <p: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solidFill>
                <a:schemeClr val="tx1"/>
              </a:solidFill>
            </a:endParaRPr>
          </a:p>
          <a:p>
            <a:r>
              <a:rPr lang="en-US" dirty="0" smtClean="0">
                <a:solidFill>
                  <a:schemeClr val="tx1"/>
                </a:solidFill>
              </a:rPr>
              <a:t>For new users:</a:t>
            </a:r>
          </a:p>
          <a:p>
            <a:pPr lvl="1"/>
            <a:r>
              <a:rPr lang="en-US" sz="1600" dirty="0" smtClean="0">
                <a:solidFill>
                  <a:schemeClr val="tx1"/>
                </a:solidFill>
              </a:rPr>
              <a:t>New users will be granted access to </a:t>
            </a:r>
            <a:r>
              <a:rPr lang="en-US" sz="1600" dirty="0" err="1" smtClean="0">
                <a:solidFill>
                  <a:schemeClr val="tx1"/>
                </a:solidFill>
              </a:rPr>
              <a:t>ecrt</a:t>
            </a:r>
            <a:r>
              <a:rPr lang="en-US" sz="1600" dirty="0" smtClean="0">
                <a:solidFill>
                  <a:schemeClr val="tx1"/>
                </a:solidFill>
              </a:rPr>
              <a:t> via their Authorized Requestor</a:t>
            </a:r>
          </a:p>
          <a:p>
            <a:pPr lvl="1"/>
            <a:r>
              <a:rPr lang="en-US" sz="1600" dirty="0" smtClean="0">
                <a:solidFill>
                  <a:schemeClr val="tx1"/>
                </a:solidFill>
              </a:rPr>
              <a:t>PECs will then need to assign GMs to their portfolio of certifiers and assign either restrict or </a:t>
            </a:r>
            <a:r>
              <a:rPr lang="en-US" sz="1600" dirty="0" err="1" smtClean="0">
                <a:solidFill>
                  <a:schemeClr val="tx1"/>
                </a:solidFill>
              </a:rPr>
              <a:t>unrestrict</a:t>
            </a:r>
            <a:r>
              <a:rPr lang="en-US" sz="1600" dirty="0" smtClean="0">
                <a:solidFill>
                  <a:schemeClr val="tx1"/>
                </a:solidFill>
              </a:rPr>
              <a:t> view access to the rest of the Department</a:t>
            </a:r>
          </a:p>
          <a:p>
            <a:r>
              <a:rPr lang="en-US" dirty="0" smtClean="0">
                <a:solidFill>
                  <a:schemeClr val="tx1"/>
                </a:solidFill>
              </a:rPr>
              <a:t>FAS GMs should be set as restricted</a:t>
            </a:r>
          </a:p>
          <a:p>
            <a:r>
              <a:rPr lang="en-US" dirty="0" smtClean="0">
                <a:solidFill>
                  <a:schemeClr val="tx1"/>
                </a:solidFill>
              </a:rPr>
              <a:t>All other schools as unrestricted; PECs have the option to restrict view to rest of department</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57143C14-4DDE-4688-8B99-FB59BAAC6260}" type="slidenum">
              <a:rPr lang="en-US" smtClean="0"/>
              <a:pPr/>
              <a:t>71</a:t>
            </a:fld>
            <a:endParaRPr lang="en-US" dirty="0"/>
          </a:p>
        </p:txBody>
      </p:sp>
      <p:graphicFrame>
        <p:nvGraphicFramePr>
          <p:cNvPr id="5" name="Table 4"/>
          <p:cNvGraphicFramePr>
            <a:graphicFrameLocks noGrp="1"/>
          </p:cNvGraphicFramePr>
          <p:nvPr/>
        </p:nvGraphicFramePr>
        <p:xfrm>
          <a:off x="304800" y="750570"/>
          <a:ext cx="8534400" cy="2449830"/>
        </p:xfrm>
        <a:graphic>
          <a:graphicData uri="http://schemas.openxmlformats.org/drawingml/2006/table">
            <a:tbl>
              <a:tblPr firstRow="1" bandRow="1">
                <a:tableStyleId>{5C22544A-7EE6-4342-B048-85BDC9FD1C3A}</a:tableStyleId>
              </a:tblPr>
              <a:tblGrid>
                <a:gridCol w="4267200"/>
                <a:gridCol w="4267200"/>
              </a:tblGrid>
              <a:tr h="682540">
                <a:tc>
                  <a:txBody>
                    <a:bodyPr/>
                    <a:lstStyle/>
                    <a:p>
                      <a:r>
                        <a:rPr lang="en-US" sz="1800" b="1" kern="1200" dirty="0" smtClean="0">
                          <a:solidFill>
                            <a:schemeClr val="lt1"/>
                          </a:solidFill>
                          <a:latin typeface="+mn-lt"/>
                          <a:ea typeface="+mn-ea"/>
                          <a:cs typeface="+mn-cs"/>
                        </a:rPr>
                        <a:t>Restricted Grant Manager Department View</a:t>
                      </a:r>
                      <a:endParaRPr lang="en-US" dirty="0"/>
                    </a:p>
                  </a:txBody>
                  <a:tcPr/>
                </a:tc>
                <a:tc>
                  <a:txBody>
                    <a:bodyPr/>
                    <a:lstStyle/>
                    <a:p>
                      <a:r>
                        <a:rPr lang="en-US" sz="1800" b="1" kern="1200" dirty="0" smtClean="0">
                          <a:solidFill>
                            <a:schemeClr val="lt1"/>
                          </a:solidFill>
                          <a:latin typeface="+mn-lt"/>
                          <a:ea typeface="+mn-ea"/>
                          <a:cs typeface="+mn-cs"/>
                        </a:rPr>
                        <a:t>Unrestricted Grant Manager Department View</a:t>
                      </a:r>
                      <a:endParaRPr lang="en-US" dirty="0"/>
                    </a:p>
                  </a:txBody>
                  <a:tcPr/>
                </a:tc>
              </a:tr>
              <a:tr h="698791">
                <a:tc>
                  <a:txBody>
                    <a:bodyPr/>
                    <a:lstStyle/>
                    <a:p>
                      <a:endParaRPr lang="en-US" dirty="0"/>
                    </a:p>
                  </a:txBody>
                  <a:tcPr/>
                </a:tc>
                <a:tc>
                  <a:txBody>
                    <a:bodyPr/>
                    <a:lstStyle/>
                    <a:p>
                      <a:endParaRPr lang="en-US"/>
                    </a:p>
                  </a:txBody>
                  <a:tcPr/>
                </a:tc>
              </a:tr>
              <a:tr h="597222">
                <a:tc>
                  <a:txBody>
                    <a:bodyPr/>
                    <a:lstStyle/>
                    <a:p>
                      <a:endParaRPr lang="en-US" dirty="0"/>
                    </a:p>
                  </a:txBody>
                  <a:tcPr/>
                </a:tc>
                <a:tc>
                  <a:txBody>
                    <a:bodyPr/>
                    <a:lstStyle/>
                    <a:p>
                      <a:endParaRPr lang="en-US" dirty="0"/>
                    </a:p>
                  </a:txBody>
                  <a:tcPr/>
                </a:tc>
              </a:tr>
              <a:tr h="471277">
                <a:tc>
                  <a:txBody>
                    <a:bodyPr/>
                    <a:lstStyle/>
                    <a:p>
                      <a:endParaRPr lang="en-US" dirty="0"/>
                    </a:p>
                  </a:txBody>
                  <a:tcPr/>
                </a:tc>
                <a:tc>
                  <a:txBody>
                    <a:bodyPr/>
                    <a:lstStyle/>
                    <a:p>
                      <a:endParaRPr lang="en-US" dirty="0"/>
                    </a:p>
                  </a:txBody>
                  <a:tcPr/>
                </a:tc>
              </a:tr>
            </a:tbl>
          </a:graphicData>
        </a:graphic>
      </p:graphicFrame>
      <p:graphicFrame>
        <p:nvGraphicFramePr>
          <p:cNvPr id="6" name="Diagram 5"/>
          <p:cNvGraphicFramePr/>
          <p:nvPr/>
        </p:nvGraphicFramePr>
        <p:xfrm>
          <a:off x="381000" y="1447800"/>
          <a:ext cx="41148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572000" y="1447800"/>
          <a:ext cx="41910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4572000" y="2057400"/>
          <a:ext cx="41910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4572000" y="2590800"/>
          <a:ext cx="4191000" cy="533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Grant Manager Responsibilities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72</a:t>
            </a:fld>
            <a:endParaRPr lang="en-US" dirty="0"/>
          </a:p>
        </p:txBody>
      </p:sp>
      <p:cxnSp>
        <p:nvCxnSpPr>
          <p:cNvPr id="16" name="Straight Arrow Connector 15"/>
          <p:cNvCxnSpPr/>
          <p:nvPr/>
        </p:nvCxnSpPr>
        <p:spPr>
          <a:xfrm flipH="1" flipV="1">
            <a:off x="3352800" y="1752600"/>
            <a:ext cx="60960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Content Placeholder 2"/>
          <p:cNvSpPr>
            <a:spLocks noGrp="1"/>
          </p:cNvSpPr>
          <p:nvPr>
            <p:ph idx="1"/>
          </p:nvPr>
        </p:nvSpPr>
        <p:spPr>
          <a:xfrm>
            <a:off x="3962400" y="1371600"/>
            <a:ext cx="2514600" cy="609600"/>
          </a:xfrm>
          <a:solidFill>
            <a:schemeClr val="bg1"/>
          </a:solidFill>
          <a:ln>
            <a:solidFill>
              <a:schemeClr val="tx1"/>
            </a:solidFill>
          </a:ln>
        </p:spPr>
        <p:txBody>
          <a:bodyPr/>
          <a:lstStyle/>
          <a:p>
            <a:pPr marL="0">
              <a:lnSpc>
                <a:spcPct val="90000"/>
              </a:lnSpc>
              <a:buNone/>
            </a:pPr>
            <a:r>
              <a:rPr lang="en-US" sz="1600" b="1" dirty="0" smtClean="0"/>
              <a:t>Select Manage, Department Dashboard.</a:t>
            </a:r>
          </a:p>
        </p:txBody>
      </p:sp>
      <p:pic>
        <p:nvPicPr>
          <p:cNvPr id="1026" name="Picture 2"/>
          <p:cNvPicPr>
            <a:picLocks noChangeAspect="1" noChangeArrowheads="1"/>
          </p:cNvPicPr>
          <p:nvPr/>
        </p:nvPicPr>
        <p:blipFill>
          <a:blip r:embed="rId3" cstate="print"/>
          <a:srcRect/>
          <a:stretch>
            <a:fillRect/>
          </a:stretch>
        </p:blipFill>
        <p:spPr bwMode="auto">
          <a:xfrm>
            <a:off x="990600" y="1143000"/>
            <a:ext cx="2390775" cy="8763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0" y="2590800"/>
            <a:ext cx="8077200" cy="2255975"/>
          </a:xfrm>
          <a:prstGeom prst="rect">
            <a:avLst/>
          </a:prstGeom>
          <a:noFill/>
          <a:ln w="9525">
            <a:noFill/>
            <a:miter lim="800000"/>
            <a:headEnd/>
            <a:tailEnd/>
          </a:ln>
        </p:spPr>
      </p:pic>
      <p:sp>
        <p:nvSpPr>
          <p:cNvPr id="22" name="Content Placeholder 2"/>
          <p:cNvSpPr>
            <a:spLocks noGrp="1"/>
          </p:cNvSpPr>
          <p:nvPr>
            <p:ph idx="1"/>
          </p:nvPr>
        </p:nvSpPr>
        <p:spPr>
          <a:xfrm>
            <a:off x="4191000" y="3276600"/>
            <a:ext cx="3124200" cy="723900"/>
          </a:xfrm>
          <a:solidFill>
            <a:schemeClr val="bg1"/>
          </a:solidFill>
          <a:ln>
            <a:solidFill>
              <a:schemeClr val="tx1"/>
            </a:solidFill>
          </a:ln>
        </p:spPr>
        <p:txBody>
          <a:bodyPr/>
          <a:lstStyle/>
          <a:p>
            <a:pPr marL="0">
              <a:lnSpc>
                <a:spcPct val="90000"/>
              </a:lnSpc>
              <a:buNone/>
            </a:pPr>
            <a:r>
              <a:rPr lang="en-US" sz="1600" b="1" dirty="0" smtClean="0"/>
              <a:t>On the Department Information Tab, PEC will be highlighted in yellow.</a:t>
            </a:r>
          </a:p>
        </p:txBody>
      </p:sp>
      <p:cxnSp>
        <p:nvCxnSpPr>
          <p:cNvPr id="23" name="Straight Arrow Connector 22"/>
          <p:cNvCxnSpPr/>
          <p:nvPr/>
        </p:nvCxnSpPr>
        <p:spPr>
          <a:xfrm flipH="1">
            <a:off x="3276600" y="3810000"/>
            <a:ext cx="9144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6858000" y="4419600"/>
            <a:ext cx="5334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7" name="Content Placeholder 2"/>
          <p:cNvSpPr>
            <a:spLocks noGrp="1"/>
          </p:cNvSpPr>
          <p:nvPr>
            <p:ph idx="1"/>
          </p:nvPr>
        </p:nvSpPr>
        <p:spPr>
          <a:xfrm>
            <a:off x="2743200" y="4648200"/>
            <a:ext cx="4038600" cy="609600"/>
          </a:xfrm>
          <a:solidFill>
            <a:schemeClr val="bg1"/>
          </a:solidFill>
          <a:ln>
            <a:solidFill>
              <a:schemeClr val="tx1"/>
            </a:solidFill>
          </a:ln>
        </p:spPr>
        <p:txBody>
          <a:bodyPr/>
          <a:lstStyle/>
          <a:p>
            <a:pPr marL="0">
              <a:lnSpc>
                <a:spcPct val="90000"/>
              </a:lnSpc>
              <a:buNone/>
            </a:pPr>
            <a:r>
              <a:rPr lang="en-US" sz="1600" b="1" dirty="0" smtClean="0"/>
              <a:t>To assign GM responsibilities, click on Notepad icon next to GM’s name</a:t>
            </a:r>
          </a:p>
        </p:txBody>
      </p:sp>
      <p:sp>
        <p:nvSpPr>
          <p:cNvPr id="30" name="Oval 29"/>
          <p:cNvSpPr/>
          <p:nvPr/>
        </p:nvSpPr>
        <p:spPr>
          <a:xfrm>
            <a:off x="7315200" y="4191000"/>
            <a:ext cx="3810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Assignments Pop Up Screen</a:t>
            </a:r>
            <a:endParaRPr lang="en-US" dirty="0"/>
          </a:p>
        </p:txBody>
      </p:sp>
      <p:sp>
        <p:nvSpPr>
          <p:cNvPr id="18" name="Content Placeholder 2"/>
          <p:cNvSpPr>
            <a:spLocks noGrp="1"/>
          </p:cNvSpPr>
          <p:nvPr>
            <p:ph idx="1"/>
          </p:nvPr>
        </p:nvSpPr>
        <p:spPr>
          <a:xfrm>
            <a:off x="2133600" y="3962400"/>
            <a:ext cx="2514600" cy="609600"/>
          </a:xfrm>
          <a:solidFill>
            <a:schemeClr val="bg1"/>
          </a:solidFill>
          <a:ln>
            <a:solidFill>
              <a:schemeClr val="tx1"/>
            </a:solidFill>
          </a:ln>
        </p:spPr>
        <p:txBody>
          <a:bodyPr/>
          <a:lstStyle/>
          <a:p>
            <a:pPr marL="0">
              <a:lnSpc>
                <a:spcPct val="90000"/>
              </a:lnSpc>
              <a:buNone/>
            </a:pPr>
            <a:r>
              <a:rPr lang="en-US" sz="1600" b="1" dirty="0" smtClean="0"/>
              <a:t>Select Manage, Department Dashboard.</a:t>
            </a:r>
          </a:p>
        </p:txBody>
      </p:sp>
      <p:pic>
        <p:nvPicPr>
          <p:cNvPr id="2050" name="Picture 2"/>
          <p:cNvPicPr>
            <a:picLocks noChangeAspect="1" noChangeArrowheads="1"/>
          </p:cNvPicPr>
          <p:nvPr/>
        </p:nvPicPr>
        <p:blipFill>
          <a:blip r:embed="rId3" cstate="print"/>
          <a:srcRect/>
          <a:stretch>
            <a:fillRect/>
          </a:stretch>
        </p:blipFill>
        <p:spPr bwMode="auto">
          <a:xfrm>
            <a:off x="381000" y="914400"/>
            <a:ext cx="8458200" cy="5105400"/>
          </a:xfrm>
          <a:prstGeom prst="rect">
            <a:avLst/>
          </a:prstGeom>
          <a:noFill/>
          <a:ln w="9525">
            <a:noFill/>
            <a:miter lim="800000"/>
            <a:headEnd/>
            <a:tailEnd/>
          </a:ln>
        </p:spPr>
      </p:pic>
      <p:sp>
        <p:nvSpPr>
          <p:cNvPr id="17" name="Content Placeholder 2"/>
          <p:cNvSpPr>
            <a:spLocks noGrp="1"/>
          </p:cNvSpPr>
          <p:nvPr>
            <p:ph idx="1"/>
          </p:nvPr>
        </p:nvSpPr>
        <p:spPr>
          <a:xfrm>
            <a:off x="1219200" y="5181600"/>
            <a:ext cx="2514600" cy="609600"/>
          </a:xfrm>
          <a:solidFill>
            <a:schemeClr val="bg1"/>
          </a:solidFill>
          <a:ln>
            <a:solidFill>
              <a:schemeClr val="tx1"/>
            </a:solidFill>
          </a:ln>
        </p:spPr>
        <p:txBody>
          <a:bodyPr/>
          <a:lstStyle/>
          <a:p>
            <a:pPr marL="0">
              <a:lnSpc>
                <a:spcPct val="90000"/>
              </a:lnSpc>
              <a:buNone/>
            </a:pPr>
            <a:r>
              <a:rPr lang="en-US" sz="1600" b="1" dirty="0" smtClean="0">
                <a:solidFill>
                  <a:schemeClr val="tx1"/>
                </a:solidFill>
              </a:rPr>
              <a:t>Select PI/Certifier from list</a:t>
            </a:r>
          </a:p>
        </p:txBody>
      </p:sp>
      <p:cxnSp>
        <p:nvCxnSpPr>
          <p:cNvPr id="19" name="Straight Arrow Connector 18"/>
          <p:cNvCxnSpPr/>
          <p:nvPr/>
        </p:nvCxnSpPr>
        <p:spPr>
          <a:xfrm flipH="1" flipV="1">
            <a:off x="1981200" y="4953000"/>
            <a:ext cx="6096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Oval 20"/>
          <p:cNvSpPr/>
          <p:nvPr/>
        </p:nvSpPr>
        <p:spPr>
          <a:xfrm>
            <a:off x="3886200" y="4495800"/>
            <a:ext cx="1524000" cy="3048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
          </p:nvPr>
        </p:nvSpPr>
        <p:spPr>
          <a:xfrm>
            <a:off x="3657600" y="3733800"/>
            <a:ext cx="2667000" cy="685800"/>
          </a:xfrm>
          <a:solidFill>
            <a:schemeClr val="bg1"/>
          </a:solidFill>
          <a:ln>
            <a:solidFill>
              <a:schemeClr val="tx1"/>
            </a:solidFill>
          </a:ln>
        </p:spPr>
        <p:txBody>
          <a:bodyPr/>
          <a:lstStyle/>
          <a:p>
            <a:pPr marL="0">
              <a:lnSpc>
                <a:spcPct val="90000"/>
              </a:lnSpc>
              <a:buNone/>
            </a:pPr>
            <a:r>
              <a:rPr lang="en-US" sz="1600" b="1" dirty="0" smtClean="0">
                <a:solidFill>
                  <a:schemeClr val="tx1"/>
                </a:solidFill>
              </a:rPr>
              <a:t>Select right arrow button to move Faculty/PI</a:t>
            </a:r>
          </a:p>
        </p:txBody>
      </p:sp>
      <p:sp>
        <p:nvSpPr>
          <p:cNvPr id="26" name="Oval 25"/>
          <p:cNvSpPr/>
          <p:nvPr/>
        </p:nvSpPr>
        <p:spPr>
          <a:xfrm>
            <a:off x="609600" y="4572000"/>
            <a:ext cx="16764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a:spLocks noGrp="1"/>
          </p:cNvSpPr>
          <p:nvPr>
            <p:ph idx="1"/>
          </p:nvPr>
        </p:nvSpPr>
        <p:spPr>
          <a:xfrm>
            <a:off x="6248400" y="4876800"/>
            <a:ext cx="2667000" cy="685800"/>
          </a:xfrm>
          <a:solidFill>
            <a:schemeClr val="bg1"/>
          </a:solidFill>
          <a:ln>
            <a:solidFill>
              <a:schemeClr val="tx1"/>
            </a:solidFill>
          </a:ln>
        </p:spPr>
        <p:txBody>
          <a:bodyPr/>
          <a:lstStyle/>
          <a:p>
            <a:pPr marL="0">
              <a:lnSpc>
                <a:spcPct val="90000"/>
              </a:lnSpc>
              <a:buNone/>
            </a:pPr>
            <a:r>
              <a:rPr lang="en-US" sz="1600" b="1" dirty="0" smtClean="0">
                <a:solidFill>
                  <a:schemeClr val="tx1"/>
                </a:solidFill>
              </a:rPr>
              <a:t>PI/Certifier name will appear here</a:t>
            </a:r>
          </a:p>
        </p:txBody>
      </p:sp>
      <p:sp>
        <p:nvSpPr>
          <p:cNvPr id="11" name="Slide Number Placeholder 10"/>
          <p:cNvSpPr>
            <a:spLocks noGrp="1"/>
          </p:cNvSpPr>
          <p:nvPr>
            <p:ph type="sldNum" sz="quarter" idx="10"/>
          </p:nvPr>
        </p:nvSpPr>
        <p:spPr/>
        <p:txBody>
          <a:bodyPr/>
          <a:lstStyle/>
          <a:p>
            <a:fld id="{57143C14-4DDE-4688-8B99-FB59BAAC6260}"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Manage Assignments Pop Up Screen</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33400" y="914400"/>
            <a:ext cx="8077200" cy="5075056"/>
          </a:xfrm>
          <a:prstGeom prst="rect">
            <a:avLst/>
          </a:prstGeom>
          <a:noFill/>
          <a:ln w="9525">
            <a:noFill/>
            <a:miter lim="800000"/>
            <a:headEnd/>
            <a:tailEnd/>
          </a:ln>
        </p:spPr>
      </p:pic>
      <p:cxnSp>
        <p:nvCxnSpPr>
          <p:cNvPr id="17" name="Straight Arrow Connector 16"/>
          <p:cNvCxnSpPr/>
          <p:nvPr/>
        </p:nvCxnSpPr>
        <p:spPr>
          <a:xfrm flipH="1">
            <a:off x="5791200" y="4114800"/>
            <a:ext cx="6096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Content Placeholder 2"/>
          <p:cNvSpPr txBox="1">
            <a:spLocks/>
          </p:cNvSpPr>
          <p:nvPr/>
        </p:nvSpPr>
        <p:spPr>
          <a:xfrm>
            <a:off x="5715000" y="3581400"/>
            <a:ext cx="2667000" cy="6858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Faculty/PI</a:t>
            </a:r>
            <a:r>
              <a:rPr kumimoji="0" lang="en-US" sz="1600" b="1" i="0" u="none" strike="noStrike" kern="0" cap="none" spc="0" normalizeH="0" noProof="0" dirty="0" smtClean="0">
                <a:ln>
                  <a:noFill/>
                </a:ln>
                <a:solidFill>
                  <a:srgbClr val="4D4D4D"/>
                </a:solidFill>
                <a:effectLst/>
                <a:uLnTx/>
                <a:uFillTx/>
                <a:latin typeface="+mn-lt"/>
                <a:ea typeface="+mn-ea"/>
                <a:cs typeface="+mn-cs"/>
              </a:rPr>
              <a:t> appears under Assigned PI/Certifier List</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sp>
        <p:nvSpPr>
          <p:cNvPr id="18" name="Oval 17"/>
          <p:cNvSpPr/>
          <p:nvPr/>
        </p:nvSpPr>
        <p:spPr>
          <a:xfrm>
            <a:off x="4800600" y="4648200"/>
            <a:ext cx="1676400" cy="3048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5715000" y="5486400"/>
            <a:ext cx="1524000" cy="3810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Click Save</a:t>
            </a:r>
          </a:p>
        </p:txBody>
      </p:sp>
      <p:sp>
        <p:nvSpPr>
          <p:cNvPr id="20" name="Oval 19"/>
          <p:cNvSpPr/>
          <p:nvPr/>
        </p:nvSpPr>
        <p:spPr>
          <a:xfrm>
            <a:off x="7315200" y="5562600"/>
            <a:ext cx="9144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0"/>
          </p:nvPr>
        </p:nvSpPr>
        <p:spPr/>
        <p:txBody>
          <a:bodyPr/>
          <a:lstStyle/>
          <a:p>
            <a:fld id="{57143C14-4DDE-4688-8B99-FB59BAAC6260}"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Assignments-Clicking Save Restricts GM</a:t>
            </a:r>
            <a:endParaRPr lang="en-US" dirty="0"/>
          </a:p>
        </p:txBody>
      </p:sp>
      <p:sp>
        <p:nvSpPr>
          <p:cNvPr id="10" name="Text Placeholder 9"/>
          <p:cNvSpPr>
            <a:spLocks noGrp="1"/>
          </p:cNvSpPr>
          <p:nvPr>
            <p:ph type="body" sz="half" idx="2"/>
          </p:nvPr>
        </p:nvSpPr>
        <p:spPr/>
        <p:txBody>
          <a:bodyPr/>
          <a:lstStyle/>
          <a:p>
            <a:pPr marL="290513" indent="-290513">
              <a:buFont typeface="Arial" pitchFamily="34" charset="0"/>
              <a:buChar char="•"/>
            </a:pPr>
            <a:r>
              <a:rPr lang="en-US" dirty="0" smtClean="0">
                <a:solidFill>
                  <a:schemeClr val="tx1"/>
                </a:solidFill>
              </a:rPr>
              <a:t>When you click </a:t>
            </a:r>
            <a:r>
              <a:rPr lang="en-US" b="1" dirty="0" smtClean="0">
                <a:solidFill>
                  <a:schemeClr val="tx1"/>
                </a:solidFill>
              </a:rPr>
              <a:t>Save</a:t>
            </a:r>
            <a:r>
              <a:rPr lang="en-US" dirty="0" smtClean="0">
                <a:solidFill>
                  <a:schemeClr val="tx1"/>
                </a:solidFill>
              </a:rPr>
              <a:t>, the PI will appear in </a:t>
            </a:r>
            <a:r>
              <a:rPr lang="en-US" b="1" i="1" dirty="0" smtClean="0">
                <a:solidFill>
                  <a:schemeClr val="tx1"/>
                </a:solidFill>
              </a:rPr>
              <a:t>both</a:t>
            </a:r>
            <a:r>
              <a:rPr lang="en-US" dirty="0" smtClean="0">
                <a:solidFill>
                  <a:schemeClr val="tx1"/>
                </a:solidFill>
              </a:rPr>
              <a:t> the top and bottom boxes.</a:t>
            </a:r>
          </a:p>
          <a:p>
            <a:pPr marL="290513" indent="-290513">
              <a:buFont typeface="Arial" pitchFamily="34" charset="0"/>
              <a:buChar char="•"/>
            </a:pPr>
            <a:r>
              <a:rPr lang="en-US" dirty="0" smtClean="0">
                <a:solidFill>
                  <a:schemeClr val="tx1"/>
                </a:solidFill>
              </a:rPr>
              <a:t>The top box on this screen means that the GM is now </a:t>
            </a:r>
            <a:r>
              <a:rPr lang="en-US" b="1" dirty="0" smtClean="0">
                <a:solidFill>
                  <a:schemeClr val="tx1"/>
                </a:solidFill>
              </a:rPr>
              <a:t>Restricted to only seeing this PI</a:t>
            </a:r>
          </a:p>
          <a:p>
            <a:pPr marL="290513" indent="-290513">
              <a:buFont typeface="Arial" pitchFamily="34" charset="0"/>
              <a:buChar char="•"/>
            </a:pPr>
            <a:r>
              <a:rPr lang="en-US" dirty="0" smtClean="0">
                <a:solidFill>
                  <a:schemeClr val="tx1"/>
                </a:solidFill>
              </a:rPr>
              <a:t>If this is </a:t>
            </a:r>
            <a:r>
              <a:rPr lang="en-US" b="1" u="sng" dirty="0" smtClean="0">
                <a:solidFill>
                  <a:schemeClr val="tx1"/>
                </a:solidFill>
              </a:rPr>
              <a:t>correct</a:t>
            </a:r>
            <a:r>
              <a:rPr lang="en-US" dirty="0" smtClean="0">
                <a:solidFill>
                  <a:schemeClr val="tx1"/>
                </a:solidFill>
              </a:rPr>
              <a:t>, close the Managing Assignments Pop Up box by clicking on the X in the top right corner.  The GM will be </a:t>
            </a:r>
            <a:r>
              <a:rPr lang="en-US" b="1" dirty="0" smtClean="0">
                <a:solidFill>
                  <a:schemeClr val="tx1"/>
                </a:solidFill>
              </a:rPr>
              <a:t>restricted</a:t>
            </a:r>
            <a:r>
              <a:rPr lang="en-US" dirty="0" smtClean="0">
                <a:solidFill>
                  <a:schemeClr val="tx1"/>
                </a:solidFill>
              </a:rPr>
              <a:t>.</a:t>
            </a:r>
          </a:p>
          <a:p>
            <a:pPr marL="290513" indent="-290513">
              <a:buFont typeface="Arial" pitchFamily="34" charset="0"/>
              <a:buChar char="•"/>
            </a:pPr>
            <a:r>
              <a:rPr lang="en-US" dirty="0" smtClean="0">
                <a:solidFill>
                  <a:schemeClr val="tx1"/>
                </a:solidFill>
              </a:rPr>
              <a:t>If this is </a:t>
            </a:r>
            <a:r>
              <a:rPr lang="en-US" b="1" u="sng" dirty="0" smtClean="0">
                <a:solidFill>
                  <a:schemeClr val="tx1"/>
                </a:solidFill>
              </a:rPr>
              <a:t>incorrect</a:t>
            </a:r>
            <a:r>
              <a:rPr lang="en-US" dirty="0" smtClean="0">
                <a:solidFill>
                  <a:schemeClr val="tx1"/>
                </a:solidFill>
              </a:rPr>
              <a:t>, remove the certifiers from the Restricted Box and then re-Save the record.  The GM will then be </a:t>
            </a:r>
            <a:r>
              <a:rPr lang="en-US" b="1" dirty="0" smtClean="0">
                <a:solidFill>
                  <a:schemeClr val="tx1"/>
                </a:solidFill>
              </a:rPr>
              <a:t>unrestricted</a:t>
            </a:r>
            <a:r>
              <a:rPr lang="en-US" dirty="0" smtClean="0">
                <a:solidFill>
                  <a:schemeClr val="tx1"/>
                </a:solidFill>
              </a:rPr>
              <a:t>.</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57143C14-4DDE-4688-8B99-FB59BAAC6260}" type="slidenum">
              <a:rPr lang="en-US" smtClean="0"/>
              <a:pPr/>
              <a:t>75</a:t>
            </a:fld>
            <a:endParaRPr lang="en-US" dirty="0"/>
          </a:p>
        </p:txBody>
      </p:sp>
      <p:pic>
        <p:nvPicPr>
          <p:cNvPr id="16" name="Content Placeholder 15" descr="restrict.png"/>
          <p:cNvPicPr>
            <a:picLocks noGrp="1" noChangeAspect="1"/>
          </p:cNvPicPr>
          <p:nvPr>
            <p:ph idx="1"/>
          </p:nvPr>
        </p:nvPicPr>
        <p:blipFill>
          <a:blip r:embed="rId3" cstate="print"/>
          <a:stretch>
            <a:fillRect/>
          </a:stretch>
        </p:blipFill>
        <p:spPr>
          <a:xfrm>
            <a:off x="3581400" y="1524000"/>
            <a:ext cx="5187950" cy="3733799"/>
          </a:xfrm>
        </p:spPr>
      </p:pic>
      <p:sp>
        <p:nvSpPr>
          <p:cNvPr id="17" name="Oval 16"/>
          <p:cNvSpPr/>
          <p:nvPr/>
        </p:nvSpPr>
        <p:spPr>
          <a:xfrm>
            <a:off x="3581400" y="2438400"/>
            <a:ext cx="24384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2200" y="2819400"/>
            <a:ext cx="1981200" cy="4572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96000" y="4038600"/>
            <a:ext cx="2057400" cy="4572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Review Assignments-Unrestricted Grant Manager</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76</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52400" y="1076325"/>
            <a:ext cx="8839200" cy="4867275"/>
          </a:xfrm>
          <a:prstGeom prst="rect">
            <a:avLst/>
          </a:prstGeom>
          <a:noFill/>
          <a:ln w="9525">
            <a:noFill/>
            <a:miter lim="800000"/>
            <a:headEnd/>
            <a:tailEnd/>
          </a:ln>
        </p:spPr>
      </p:pic>
      <p:sp>
        <p:nvSpPr>
          <p:cNvPr id="8" name="Content Placeholder 2"/>
          <p:cNvSpPr txBox="1">
            <a:spLocks/>
          </p:cNvSpPr>
          <p:nvPr/>
        </p:nvSpPr>
        <p:spPr>
          <a:xfrm>
            <a:off x="914400" y="1676400"/>
            <a:ext cx="2057400" cy="3048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Select People</a:t>
            </a:r>
            <a:r>
              <a:rPr kumimoji="0" lang="en-US" sz="1600" b="1" i="0" u="none" strike="noStrike" kern="0" cap="none" spc="0" normalizeH="0" noProof="0" dirty="0" smtClean="0">
                <a:ln>
                  <a:noFill/>
                </a:ln>
                <a:solidFill>
                  <a:srgbClr val="4D4D4D"/>
                </a:solidFill>
                <a:effectLst/>
                <a:uLnTx/>
                <a:uFillTx/>
                <a:latin typeface="+mn-lt"/>
                <a:ea typeface="+mn-ea"/>
                <a:cs typeface="+mn-cs"/>
              </a:rPr>
              <a:t> Tab</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cxnSp>
        <p:nvCxnSpPr>
          <p:cNvPr id="9" name="Straight Arrow Connector 8"/>
          <p:cNvCxnSpPr/>
          <p:nvPr/>
        </p:nvCxnSpPr>
        <p:spPr>
          <a:xfrm flipH="1">
            <a:off x="1143000" y="1981200"/>
            <a:ext cx="3810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228600" y="2133600"/>
            <a:ext cx="11430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4572000" y="4191000"/>
            <a:ext cx="4191000" cy="9144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In this example, Simone Harvard is an Unrestricted Grant Manager.  Her name will appear under the </a:t>
            </a:r>
            <a:r>
              <a:rPr kumimoji="0" lang="en-US" sz="1600" b="1" i="0" u="none" strike="noStrike" kern="0" cap="none" spc="0" normalizeH="0" noProof="0" dirty="0" smtClean="0">
                <a:ln>
                  <a:noFill/>
                </a:ln>
                <a:solidFill>
                  <a:srgbClr val="4D4D4D"/>
                </a:solidFill>
                <a:effectLst/>
                <a:uLnTx/>
                <a:uFillTx/>
                <a:latin typeface="+mn-lt"/>
                <a:ea typeface="+mn-ea"/>
                <a:cs typeface="+mn-cs"/>
              </a:rPr>
              <a:t>d </a:t>
            </a:r>
            <a:r>
              <a:rPr lang="en-US" sz="1600" b="1" kern="0" dirty="0" smtClean="0">
                <a:solidFill>
                  <a:srgbClr val="4D4D4D"/>
                </a:solidFill>
              </a:rPr>
              <a:t>Grant Manager </a:t>
            </a:r>
            <a:r>
              <a:rPr kumimoji="0" lang="en-US" sz="1600" b="1" i="0" u="none" strike="noStrike" kern="0" cap="none" spc="0" normalizeH="0" noProof="0" dirty="0" smtClean="0">
                <a:ln>
                  <a:noFill/>
                </a:ln>
                <a:solidFill>
                  <a:srgbClr val="4D4D4D"/>
                </a:solidFill>
                <a:effectLst/>
                <a:uLnTx/>
                <a:uFillTx/>
                <a:latin typeface="+mn-lt"/>
                <a:ea typeface="+mn-ea"/>
                <a:cs typeface="+mn-cs"/>
              </a:rPr>
              <a:t>Column</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sp>
        <p:nvSpPr>
          <p:cNvPr id="13" name="Oval 12"/>
          <p:cNvSpPr/>
          <p:nvPr/>
        </p:nvSpPr>
        <p:spPr>
          <a:xfrm>
            <a:off x="2819400" y="4114800"/>
            <a:ext cx="1371600" cy="3048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43200" y="4876800"/>
            <a:ext cx="13716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4114800" y="4800600"/>
            <a:ext cx="4572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13" idx="5"/>
          </p:cNvCxnSpPr>
          <p:nvPr/>
        </p:nvCxnSpPr>
        <p:spPr>
          <a:xfrm flipH="1" flipV="1">
            <a:off x="3990134" y="4374963"/>
            <a:ext cx="581866" cy="27323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Assignments-Restricted Grant Manager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77</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04799" y="1143000"/>
            <a:ext cx="8458201" cy="4729163"/>
          </a:xfrm>
          <a:prstGeom prst="rect">
            <a:avLst/>
          </a:prstGeom>
          <a:noFill/>
          <a:ln w="9525">
            <a:noFill/>
            <a:miter lim="800000"/>
            <a:headEnd/>
            <a:tailEnd/>
          </a:ln>
        </p:spPr>
      </p:pic>
      <p:sp>
        <p:nvSpPr>
          <p:cNvPr id="15" name="Content Placeholder 2"/>
          <p:cNvSpPr txBox="1">
            <a:spLocks/>
          </p:cNvSpPr>
          <p:nvPr/>
        </p:nvSpPr>
        <p:spPr>
          <a:xfrm>
            <a:off x="1371600" y="1524000"/>
            <a:ext cx="2057400" cy="3048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Select People</a:t>
            </a:r>
            <a:r>
              <a:rPr kumimoji="0" lang="en-US" sz="1600" b="1" i="0" u="none" strike="noStrike" kern="0" cap="none" spc="0" normalizeH="0" noProof="0" dirty="0" smtClean="0">
                <a:ln>
                  <a:noFill/>
                </a:ln>
                <a:solidFill>
                  <a:srgbClr val="4D4D4D"/>
                </a:solidFill>
                <a:effectLst/>
                <a:uLnTx/>
                <a:uFillTx/>
                <a:latin typeface="+mn-lt"/>
                <a:ea typeface="+mn-ea"/>
                <a:cs typeface="+mn-cs"/>
              </a:rPr>
              <a:t> Tab</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cxnSp>
        <p:nvCxnSpPr>
          <p:cNvPr id="16" name="Straight Arrow Connector 15"/>
          <p:cNvCxnSpPr/>
          <p:nvPr/>
        </p:nvCxnSpPr>
        <p:spPr>
          <a:xfrm flipH="1">
            <a:off x="1219200" y="1828800"/>
            <a:ext cx="6096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 name="Oval 16"/>
          <p:cNvSpPr/>
          <p:nvPr/>
        </p:nvSpPr>
        <p:spPr>
          <a:xfrm>
            <a:off x="228600" y="2133600"/>
            <a:ext cx="11430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4343400" y="4419600"/>
            <a:ext cx="4648200" cy="9144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In this example, Simone Harvard is a Restricted Grant Manager.  Her name will appear under the </a:t>
            </a:r>
            <a:r>
              <a:rPr kumimoji="0" lang="en-US" sz="1600" b="1" i="1" u="none" strike="noStrike" kern="0" cap="none" spc="0" normalizeH="0" baseline="0" noProof="0" dirty="0" smtClean="0">
                <a:ln>
                  <a:noFill/>
                </a:ln>
                <a:solidFill>
                  <a:srgbClr val="4D4D4D"/>
                </a:solidFill>
                <a:effectLst/>
                <a:uLnTx/>
                <a:uFillTx/>
                <a:latin typeface="+mn-lt"/>
                <a:ea typeface="+mn-ea"/>
                <a:cs typeface="+mn-cs"/>
              </a:rPr>
              <a:t>both</a:t>
            </a:r>
            <a:r>
              <a:rPr kumimoji="0" lang="en-US" sz="1600" b="1" i="0" u="none" strike="noStrike" kern="0" cap="none" spc="0" normalizeH="0" baseline="0" noProof="0" dirty="0" smtClean="0">
                <a:ln>
                  <a:noFill/>
                </a:ln>
                <a:solidFill>
                  <a:srgbClr val="4D4D4D"/>
                </a:solidFill>
                <a:effectLst/>
                <a:uLnTx/>
                <a:uFillTx/>
                <a:latin typeface="+mn-lt"/>
                <a:ea typeface="+mn-ea"/>
                <a:cs typeface="+mn-cs"/>
              </a:rPr>
              <a:t> the Alternate Effort Coordinator</a:t>
            </a:r>
            <a:r>
              <a:rPr kumimoji="0" lang="en-US" sz="1600" b="1" i="0" u="none" strike="noStrike" kern="0" cap="none" spc="0" normalizeH="0" noProof="0" dirty="0" smtClean="0">
                <a:ln>
                  <a:noFill/>
                </a:ln>
                <a:solidFill>
                  <a:srgbClr val="4D4D4D"/>
                </a:solidFill>
                <a:effectLst/>
                <a:uLnTx/>
                <a:uFillTx/>
                <a:latin typeface="+mn-lt"/>
                <a:ea typeface="+mn-ea"/>
                <a:cs typeface="+mn-cs"/>
              </a:rPr>
              <a:t> and </a:t>
            </a:r>
            <a:r>
              <a:rPr lang="en-US" sz="1600" b="1" kern="0" dirty="0" smtClean="0">
                <a:solidFill>
                  <a:srgbClr val="4D4D4D"/>
                </a:solidFill>
              </a:rPr>
              <a:t>Grant Manager </a:t>
            </a:r>
            <a:r>
              <a:rPr kumimoji="0" lang="en-US" sz="1600" b="1" i="0" u="none" strike="noStrike" kern="0" cap="none" spc="0" normalizeH="0" noProof="0" dirty="0" smtClean="0">
                <a:ln>
                  <a:noFill/>
                </a:ln>
                <a:solidFill>
                  <a:srgbClr val="4D4D4D"/>
                </a:solidFill>
                <a:effectLst/>
                <a:uLnTx/>
                <a:uFillTx/>
                <a:latin typeface="+mn-lt"/>
                <a:ea typeface="+mn-ea"/>
                <a:cs typeface="+mn-cs"/>
              </a:rPr>
              <a:t>Columns</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sp>
        <p:nvSpPr>
          <p:cNvPr id="19" name="Oval 18"/>
          <p:cNvSpPr/>
          <p:nvPr/>
        </p:nvSpPr>
        <p:spPr>
          <a:xfrm>
            <a:off x="1600200" y="4724400"/>
            <a:ext cx="2438400" cy="5334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7800" y="4038600"/>
            <a:ext cx="28956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8" idx="1"/>
          </p:cNvCxnSpPr>
          <p:nvPr/>
        </p:nvCxnSpPr>
        <p:spPr>
          <a:xfrm flipH="1">
            <a:off x="3810000" y="4876800"/>
            <a:ext cx="533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endCxn id="21" idx="5"/>
          </p:cNvCxnSpPr>
          <p:nvPr/>
        </p:nvCxnSpPr>
        <p:spPr>
          <a:xfrm flipH="1" flipV="1">
            <a:off x="3919349" y="4363804"/>
            <a:ext cx="424051" cy="3605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Manager Overrides</a:t>
            </a:r>
            <a:endParaRPr lang="en-US" strike="sngStrike" dirty="0"/>
          </a:p>
        </p:txBody>
      </p:sp>
      <p:sp>
        <p:nvSpPr>
          <p:cNvPr id="4" name="Content Placeholder 3"/>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78</a:t>
            </a:fld>
            <a:endParaRPr lang="en-US" dirty="0"/>
          </a:p>
        </p:txBody>
      </p:sp>
      <p:graphicFrame>
        <p:nvGraphicFramePr>
          <p:cNvPr id="5" name="Diagram 4"/>
          <p:cNvGraphicFramePr/>
          <p:nvPr>
            <p:extLst>
              <p:ext uri="{D42A27DB-BD31-4B8C-83A1-F6EECF244321}">
                <p14:modId xmlns:p14="http://schemas.microsoft.com/office/powerpoint/2010/main" xmlns="" val="3467302463"/>
              </p:ext>
            </p:extLst>
          </p:nvPr>
        </p:nvGraphicFramePr>
        <p:xfrm>
          <a:off x="304800" y="914400"/>
          <a:ext cx="8382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8600" y="2895600"/>
            <a:ext cx="8610600" cy="2800767"/>
          </a:xfrm>
          <a:prstGeom prst="rect">
            <a:avLst/>
          </a:prstGeom>
        </p:spPr>
        <p:txBody>
          <a:bodyPr wrap="square">
            <a:spAutoFit/>
          </a:bodyPr>
          <a:lstStyle/>
          <a:p>
            <a:pPr marL="457200" lvl="0" indent="-457200">
              <a:buFont typeface="Arial" pitchFamily="34" charset="0"/>
              <a:buChar char="•"/>
            </a:pPr>
            <a:r>
              <a:rPr lang="en-US" sz="1600" dirty="0" smtClean="0"/>
              <a:t>In this example, a grant has been awarded to Professor Gonzalez in Epidemiology.  </a:t>
            </a:r>
          </a:p>
          <a:p>
            <a:pPr marL="457200" lvl="0" indent="-457200">
              <a:buFont typeface="Arial" pitchFamily="34" charset="0"/>
              <a:buChar char="•"/>
            </a:pPr>
            <a:endParaRPr lang="en-US" sz="1600" dirty="0" smtClean="0"/>
          </a:p>
          <a:p>
            <a:pPr marL="457200" lvl="0" indent="-457200">
              <a:buFont typeface="Arial" pitchFamily="34" charset="0"/>
              <a:buChar char="•"/>
            </a:pPr>
            <a:r>
              <a:rPr lang="en-US" sz="1600" dirty="0" smtClean="0"/>
              <a:t>An account under this award/fund is owned by Nutrition</a:t>
            </a:r>
          </a:p>
          <a:p>
            <a:pPr marL="457200" lvl="0" indent="-457200">
              <a:buFont typeface="Arial" pitchFamily="34" charset="0"/>
              <a:buChar char="•"/>
            </a:pPr>
            <a:endParaRPr lang="en-US" sz="1600" dirty="0" smtClean="0"/>
          </a:p>
          <a:p>
            <a:pPr marL="457200" lvl="0" indent="-457200">
              <a:buFont typeface="Arial" pitchFamily="34" charset="0"/>
              <a:buChar char="•"/>
            </a:pPr>
            <a:r>
              <a:rPr lang="en-US" sz="1600" dirty="0" smtClean="0"/>
              <a:t>When this grant is initially set up in ecrt, </a:t>
            </a:r>
            <a:r>
              <a:rPr lang="en-US" sz="1600" b="1" dirty="0" smtClean="0"/>
              <a:t>all</a:t>
            </a:r>
            <a:r>
              <a:rPr lang="en-US" sz="1600" dirty="0" smtClean="0"/>
              <a:t> accounts on which Professor Gonzalez is named the PI will be overseen by Professor Gonzalez’ Grant Manager in Epidemiology.</a:t>
            </a:r>
          </a:p>
          <a:p>
            <a:pPr marL="457200" lvl="0" indent="-457200">
              <a:buFont typeface="Arial" pitchFamily="34" charset="0"/>
              <a:buChar char="•"/>
            </a:pPr>
            <a:endParaRPr lang="en-US" sz="1600" dirty="0" smtClean="0"/>
          </a:p>
          <a:p>
            <a:pPr marL="457200" lvl="0" indent="-457200">
              <a:buFont typeface="Arial" pitchFamily="34" charset="0"/>
              <a:buChar char="•"/>
            </a:pPr>
            <a:r>
              <a:rPr lang="en-US" sz="1600" dirty="0" smtClean="0"/>
              <a:t>The Primary Effort Coordinator (PEC) in Nutrition, however, has the option of assigning a Nutrition Grant Manager to oversee Professor Gonzalez’ account that is awarded through Nutrition.  It is assumed that the appropriate communication concerning this has occurred between the two departments.</a:t>
            </a:r>
          </a:p>
        </p:txBody>
      </p:sp>
      <p:sp>
        <p:nvSpPr>
          <p:cNvPr id="1026" name="Straight Connector 2"/>
          <p:cNvSpPr>
            <a:spLocks noChangeShapeType="1"/>
          </p:cNvSpPr>
          <p:nvPr/>
        </p:nvSpPr>
        <p:spPr bwMode="auto">
          <a:xfrm flipV="1">
            <a:off x="5029200" y="1600200"/>
            <a:ext cx="473075" cy="228600"/>
          </a:xfrm>
          <a:prstGeom prst="line">
            <a:avLst/>
          </a:prstGeom>
          <a:no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Manager Overrides (Cont.)</a:t>
            </a:r>
            <a:endParaRPr lang="en-US" strike="sngStrike" dirty="0"/>
          </a:p>
        </p:txBody>
      </p:sp>
      <p:sp>
        <p:nvSpPr>
          <p:cNvPr id="4" name="Content Placeholder 3"/>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79</a:t>
            </a:fld>
            <a:endParaRPr lang="en-US" dirty="0"/>
          </a:p>
        </p:txBody>
      </p:sp>
      <p:graphicFrame>
        <p:nvGraphicFramePr>
          <p:cNvPr id="5" name="Diagram 4"/>
          <p:cNvGraphicFramePr/>
          <p:nvPr>
            <p:extLst>
              <p:ext uri="{D42A27DB-BD31-4B8C-83A1-F6EECF244321}">
                <p14:modId xmlns:p14="http://schemas.microsoft.com/office/powerpoint/2010/main" xmlns="" val="3352022755"/>
              </p:ext>
            </p:extLst>
          </p:nvPr>
        </p:nvGraphicFramePr>
        <p:xfrm>
          <a:off x="304800" y="914400"/>
          <a:ext cx="8382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8600" y="2895600"/>
            <a:ext cx="8610600" cy="2585323"/>
          </a:xfrm>
          <a:prstGeom prst="rect">
            <a:avLst/>
          </a:prstGeom>
        </p:spPr>
        <p:txBody>
          <a:bodyPr wrap="square">
            <a:spAutoFit/>
          </a:bodyPr>
          <a:lstStyle/>
          <a:p>
            <a:pPr marL="457200" lvl="0" indent="-457200">
              <a:buFont typeface="Arial" pitchFamily="34" charset="0"/>
              <a:buChar char="•"/>
            </a:pPr>
            <a:r>
              <a:rPr lang="en-US" dirty="0"/>
              <a:t>The Nutrition PEC can implement a “grant manager override” to assign the Nutrition Grant Manager for Professor </a:t>
            </a:r>
            <a:r>
              <a:rPr lang="en-US" dirty="0" smtClean="0"/>
              <a:t>Gonzalez’ portion </a:t>
            </a:r>
            <a:r>
              <a:rPr lang="en-US" dirty="0"/>
              <a:t>of the </a:t>
            </a:r>
            <a:r>
              <a:rPr lang="en-US" dirty="0" smtClean="0"/>
              <a:t>grant that runs through Nutrition.  </a:t>
            </a:r>
            <a:r>
              <a:rPr lang="en-US" dirty="0"/>
              <a:t>This is optional and depends on whether or not Nutrition wants to govern the </a:t>
            </a:r>
            <a:r>
              <a:rPr lang="en-US" dirty="0" smtClean="0"/>
              <a:t>charges on the specific account under the </a:t>
            </a:r>
            <a:r>
              <a:rPr lang="en-US" dirty="0"/>
              <a:t>grant.</a:t>
            </a:r>
          </a:p>
          <a:p>
            <a:pPr lvl="0"/>
            <a:endParaRPr lang="en-US" dirty="0"/>
          </a:p>
          <a:p>
            <a:pPr marL="457200" lvl="0" indent="-457200">
              <a:buFont typeface="Arial" pitchFamily="34" charset="0"/>
              <a:buChar char="•"/>
            </a:pPr>
            <a:r>
              <a:rPr lang="en-US" dirty="0" smtClean="0"/>
              <a:t>As the award owner, the Epidemiology </a:t>
            </a:r>
            <a:r>
              <a:rPr lang="en-US" dirty="0"/>
              <a:t>PEC can still </a:t>
            </a:r>
            <a:r>
              <a:rPr lang="en-US" dirty="0" smtClean="0"/>
              <a:t>access </a:t>
            </a:r>
            <a:r>
              <a:rPr lang="en-US" dirty="0"/>
              <a:t>the grant and see whether or not </a:t>
            </a:r>
            <a:r>
              <a:rPr lang="en-US" dirty="0" smtClean="0"/>
              <a:t>the project statement in Nutrition has been certified, </a:t>
            </a:r>
            <a:r>
              <a:rPr lang="en-US" dirty="0"/>
              <a:t>and can contact the Nutrition PEC if Professor </a:t>
            </a:r>
            <a:r>
              <a:rPr lang="en-US" dirty="0" smtClean="0"/>
              <a:t>Gonzalez (or a part-of PI, if assigned) </a:t>
            </a:r>
            <a:r>
              <a:rPr lang="en-US" dirty="0"/>
              <a:t>has not certified in a timely manner.</a:t>
            </a:r>
          </a:p>
        </p:txBody>
      </p:sp>
      <p:sp>
        <p:nvSpPr>
          <p:cNvPr id="1026" name="Straight Connector 2"/>
          <p:cNvSpPr>
            <a:spLocks noChangeShapeType="1"/>
          </p:cNvSpPr>
          <p:nvPr/>
        </p:nvSpPr>
        <p:spPr bwMode="auto">
          <a:xfrm flipV="1">
            <a:off x="5029200" y="1600200"/>
            <a:ext cx="473075" cy="228600"/>
          </a:xfrm>
          <a:prstGeom prst="line">
            <a:avLst/>
          </a:prstGeom>
          <a:no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487237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Salary Object Codes and Certification Mapping</a:t>
            </a:r>
            <a:endParaRPr lang="en-US" dirty="0"/>
          </a:p>
        </p:txBody>
      </p:sp>
      <p:graphicFrame>
        <p:nvGraphicFramePr>
          <p:cNvPr id="5" name="Content Placeholder 4"/>
          <p:cNvGraphicFramePr>
            <a:graphicFrameLocks noGrp="1"/>
          </p:cNvGraphicFramePr>
          <p:nvPr>
            <p:ph idx="1"/>
          </p:nvPr>
        </p:nvGraphicFramePr>
        <p:xfrm>
          <a:off x="304800" y="990600"/>
          <a:ext cx="6400800" cy="4110687"/>
        </p:xfrm>
        <a:graphic>
          <a:graphicData uri="http://schemas.openxmlformats.org/drawingml/2006/table">
            <a:tbl>
              <a:tblPr firstRow="1" bandRow="1">
                <a:tableStyleId>{21E4AEA4-8DFA-4A89-87EB-49C32662AFE0}</a:tableStyleId>
              </a:tblPr>
              <a:tblGrid>
                <a:gridCol w="609600"/>
                <a:gridCol w="3505200"/>
                <a:gridCol w="1066800"/>
                <a:gridCol w="1219200"/>
              </a:tblGrid>
              <a:tr h="304800">
                <a:tc>
                  <a:txBody>
                    <a:bodyPr/>
                    <a:lstStyle/>
                    <a:p>
                      <a:pPr algn="ctr" fontAlgn="b"/>
                      <a:r>
                        <a:rPr lang="en-US" sz="800" b="1" i="0" u="none" strike="noStrike" dirty="0" smtClean="0">
                          <a:solidFill>
                            <a:schemeClr val="bg1"/>
                          </a:solidFill>
                          <a:latin typeface="Calibri"/>
                        </a:rPr>
                        <a:t>Object </a:t>
                      </a:r>
                    </a:p>
                    <a:p>
                      <a:pPr algn="ctr" fontAlgn="b"/>
                      <a:r>
                        <a:rPr lang="en-US" sz="800" b="1" i="0" u="none" strike="noStrike" dirty="0" smtClean="0">
                          <a:solidFill>
                            <a:schemeClr val="bg1"/>
                          </a:solidFill>
                          <a:latin typeface="Calibri"/>
                        </a:rPr>
                        <a:t>Code</a:t>
                      </a:r>
                      <a:endParaRPr lang="en-US" sz="800" b="1" i="0" u="none" strike="noStrike" dirty="0">
                        <a:solidFill>
                          <a:schemeClr val="bg1"/>
                        </a:solidFill>
                        <a:latin typeface="Calibri"/>
                      </a:endParaRPr>
                    </a:p>
                  </a:txBody>
                  <a:tcPr marL="9525" marR="9525" marT="9525" marB="0" anchor="ctr"/>
                </a:tc>
                <a:tc>
                  <a:txBody>
                    <a:bodyPr/>
                    <a:lstStyle/>
                    <a:p>
                      <a:pPr marL="91440" lvl="0" algn="ctr" fontAlgn="b"/>
                      <a:r>
                        <a:rPr lang="en-US" sz="800" b="1" i="0" u="none" strike="noStrike" dirty="0">
                          <a:solidFill>
                            <a:schemeClr val="bg1"/>
                          </a:solidFill>
                          <a:latin typeface="Calibri"/>
                        </a:rPr>
                        <a:t>Object Name</a:t>
                      </a:r>
                    </a:p>
                  </a:txBody>
                  <a:tcPr marL="9525" marR="9525" marT="9525" marB="0" anchor="ctr"/>
                </a:tc>
                <a:tc>
                  <a:txBody>
                    <a:bodyPr/>
                    <a:lstStyle/>
                    <a:p>
                      <a:pPr marL="91440" lvl="1" algn="ctr" fontAlgn="b"/>
                      <a:r>
                        <a:rPr lang="en-US" sz="800" b="1" i="0" u="none" strike="noStrike" dirty="0">
                          <a:solidFill>
                            <a:schemeClr val="bg1"/>
                          </a:solidFill>
                          <a:latin typeface="Calibri"/>
                        </a:rPr>
                        <a:t>Current Certification Process</a:t>
                      </a:r>
                    </a:p>
                  </a:txBody>
                  <a:tcPr marL="9525" marR="9525" marT="9525" marB="0" anchor="ctr"/>
                </a:tc>
                <a:tc>
                  <a:txBody>
                    <a:bodyPr/>
                    <a:lstStyle/>
                    <a:p>
                      <a:pPr algn="ctr" fontAlgn="b"/>
                      <a:r>
                        <a:rPr lang="en-US" sz="800" b="1" i="0" u="none" strike="noStrike" dirty="0" smtClean="0">
                          <a:solidFill>
                            <a:schemeClr val="bg1"/>
                          </a:solidFill>
                          <a:latin typeface="Calibri"/>
                        </a:rPr>
                        <a:t>ecrt </a:t>
                      </a:r>
                    </a:p>
                    <a:p>
                      <a:pPr algn="ctr" fontAlgn="b"/>
                      <a:r>
                        <a:rPr lang="en-US" sz="800" b="1" i="0" u="none" strike="noStrike" dirty="0" smtClean="0">
                          <a:solidFill>
                            <a:schemeClr val="bg1"/>
                          </a:solidFill>
                          <a:latin typeface="Calibri"/>
                        </a:rPr>
                        <a:t>Certification</a:t>
                      </a:r>
                      <a:endParaRPr lang="en-US" sz="800" b="1" i="0" u="none" strike="noStrike" dirty="0">
                        <a:solidFill>
                          <a:schemeClr val="bg1"/>
                        </a:solidFill>
                        <a:latin typeface="Calibri"/>
                      </a:endParaRPr>
                    </a:p>
                  </a:txBody>
                  <a:tcPr marL="9525" marR="9525" marT="9525" marB="0" anchor="ctr"/>
                </a:tc>
              </a:tr>
              <a:tr h="199013">
                <a:tc>
                  <a:txBody>
                    <a:bodyPr/>
                    <a:lstStyle/>
                    <a:p>
                      <a:pPr algn="ctr" fontAlgn="b"/>
                      <a:r>
                        <a:rPr lang="en-US" sz="1100" b="0" i="0" u="none" strike="noStrike">
                          <a:solidFill>
                            <a:srgbClr val="000000"/>
                          </a:solidFill>
                          <a:latin typeface="Calibri"/>
                        </a:rPr>
                        <a:t>6010</a:t>
                      </a:r>
                    </a:p>
                  </a:txBody>
                  <a:tcPr marL="9525" marR="9525" marT="9525" marB="0" anchor="b"/>
                </a:tc>
                <a:tc>
                  <a:txBody>
                    <a:bodyPr/>
                    <a:lstStyle/>
                    <a:p>
                      <a:pPr marL="91440" algn="l" fontAlgn="b"/>
                      <a:r>
                        <a:rPr lang="en-US" sz="1100" b="0" i="0" u="none" strike="noStrike" dirty="0">
                          <a:solidFill>
                            <a:srgbClr val="000000"/>
                          </a:solidFill>
                          <a:latin typeface="Calibri"/>
                        </a:rPr>
                        <a:t>Senior Faculty Salaries+Wages</a:t>
                      </a:r>
                    </a:p>
                  </a:txBody>
                  <a:tcPr marL="9525" marR="9525" marT="9525" marB="0" anchor="b"/>
                </a:tc>
                <a:tc>
                  <a:txBody>
                    <a:bodyPr/>
                    <a:lstStyle/>
                    <a:p>
                      <a:pPr algn="ctr" fontAlgn="b"/>
                      <a:r>
                        <a:rPr lang="en-US" sz="1100" b="0" i="0" u="none" strike="noStrike">
                          <a:solidFill>
                            <a:srgbClr val="000000"/>
                          </a:solidFill>
                          <a:latin typeface="Calibri"/>
                        </a:rPr>
                        <a:t>Academic Year</a:t>
                      </a:r>
                    </a:p>
                  </a:txBody>
                  <a:tcPr marL="9525" marR="9525" marT="9525" marB="0" anchor="b"/>
                </a:tc>
                <a:tc>
                  <a:txBody>
                    <a:bodyPr/>
                    <a:lstStyle/>
                    <a:p>
                      <a:pPr algn="ctr" fontAlgn="b"/>
                      <a:r>
                        <a:rPr lang="en-US" sz="1100" b="0" i="0" u="none" strike="noStrike">
                          <a:solidFill>
                            <a:srgbClr val="000000"/>
                          </a:solidFill>
                          <a:latin typeface="Calibri"/>
                        </a:rPr>
                        <a:t>Annual</a:t>
                      </a:r>
                    </a:p>
                  </a:txBody>
                  <a:tcPr marL="9525" marR="9525" marT="9525" marB="0" anchor="b"/>
                </a:tc>
              </a:tr>
              <a:tr h="199013">
                <a:tc>
                  <a:txBody>
                    <a:bodyPr/>
                    <a:lstStyle/>
                    <a:p>
                      <a:pPr algn="ctr" fontAlgn="b"/>
                      <a:r>
                        <a:rPr lang="en-US" sz="1100" b="0" i="0" u="none" strike="noStrike">
                          <a:solidFill>
                            <a:srgbClr val="000000"/>
                          </a:solidFill>
                          <a:latin typeface="Calibri"/>
                        </a:rPr>
                        <a:t>6020</a:t>
                      </a:r>
                    </a:p>
                  </a:txBody>
                  <a:tcPr marL="9525" marR="9525" marT="9525" marB="0" anchor="b"/>
                </a:tc>
                <a:tc>
                  <a:txBody>
                    <a:bodyPr/>
                    <a:lstStyle/>
                    <a:p>
                      <a:pPr marL="91440" algn="l" fontAlgn="b"/>
                      <a:r>
                        <a:rPr lang="en-US" sz="1100" b="0" i="0" u="none" strike="noStrike" dirty="0">
                          <a:solidFill>
                            <a:srgbClr val="000000"/>
                          </a:solidFill>
                          <a:latin typeface="Calibri"/>
                        </a:rPr>
                        <a:t>Junior Faculty Salaries+Wages</a:t>
                      </a:r>
                    </a:p>
                  </a:txBody>
                  <a:tcPr marL="9525" marR="9525" marT="9525" marB="0" anchor="b"/>
                </a:tc>
                <a:tc>
                  <a:txBody>
                    <a:bodyPr/>
                    <a:lstStyle/>
                    <a:p>
                      <a:pPr algn="ctr" fontAlgn="b"/>
                      <a:r>
                        <a:rPr lang="en-US" sz="1100" b="0" i="0" u="none" strike="noStrike">
                          <a:solidFill>
                            <a:srgbClr val="000000"/>
                          </a:solidFill>
                          <a:latin typeface="Calibri"/>
                        </a:rPr>
                        <a:t>Academic Year</a:t>
                      </a:r>
                    </a:p>
                  </a:txBody>
                  <a:tcPr marL="9525" marR="9525" marT="9525" marB="0" anchor="b"/>
                </a:tc>
                <a:tc>
                  <a:txBody>
                    <a:bodyPr/>
                    <a:lstStyle/>
                    <a:p>
                      <a:pPr algn="ctr" fontAlgn="b"/>
                      <a:r>
                        <a:rPr lang="en-US" sz="1100" b="0" i="0" u="none" strike="noStrike">
                          <a:solidFill>
                            <a:srgbClr val="000000"/>
                          </a:solidFill>
                          <a:latin typeface="Calibri"/>
                        </a:rPr>
                        <a:t>Annual</a:t>
                      </a:r>
                    </a:p>
                  </a:txBody>
                  <a:tcPr marL="9525" marR="9525" marT="9525" marB="0" anchor="b"/>
                </a:tc>
              </a:tr>
              <a:tr h="200773">
                <a:tc>
                  <a:txBody>
                    <a:bodyPr/>
                    <a:lstStyle/>
                    <a:p>
                      <a:pPr algn="ctr" fontAlgn="b"/>
                      <a:r>
                        <a:rPr lang="en-US" sz="1100" b="0" i="0" u="none" strike="noStrike">
                          <a:solidFill>
                            <a:srgbClr val="000000"/>
                          </a:solidFill>
                          <a:latin typeface="Calibri"/>
                        </a:rPr>
                        <a:t>6030</a:t>
                      </a:r>
                    </a:p>
                  </a:txBody>
                  <a:tcPr marL="9525" marR="9525" marT="9525" marB="0" anchor="b"/>
                </a:tc>
                <a:tc>
                  <a:txBody>
                    <a:bodyPr/>
                    <a:lstStyle/>
                    <a:p>
                      <a:pPr marL="91440" algn="l" fontAlgn="b"/>
                      <a:r>
                        <a:rPr lang="en-US" sz="1100" b="0" i="0" u="none" strike="noStrike" dirty="0">
                          <a:solidFill>
                            <a:srgbClr val="000000"/>
                          </a:solidFill>
                          <a:latin typeface="Calibri"/>
                        </a:rPr>
                        <a:t>Other Academic </a:t>
                      </a:r>
                      <a:r>
                        <a:rPr lang="en-US" sz="1100" b="0" i="0" u="none" strike="noStrike" dirty="0" err="1">
                          <a:solidFill>
                            <a:srgbClr val="000000"/>
                          </a:solidFill>
                          <a:latin typeface="Calibri"/>
                        </a:rPr>
                        <a:t>Appts</a:t>
                      </a:r>
                      <a:r>
                        <a:rPr lang="en-US" sz="1100" b="0" i="0" u="none" strike="noStrike" dirty="0">
                          <a:solidFill>
                            <a:srgbClr val="000000"/>
                          </a:solidFill>
                          <a:latin typeface="Calibri"/>
                        </a:rPr>
                        <a:t> Salaries+Wages</a:t>
                      </a:r>
                    </a:p>
                  </a:txBody>
                  <a:tcPr marL="9525" marR="9525" marT="9525" marB="0" anchor="b"/>
                </a:tc>
                <a:tc>
                  <a:txBody>
                    <a:bodyPr/>
                    <a:lstStyle/>
                    <a:p>
                      <a:pPr algn="ctr" fontAlgn="b"/>
                      <a:r>
                        <a:rPr lang="en-US" sz="1100" b="0" i="0" u="none" strike="noStrike">
                          <a:solidFill>
                            <a:srgbClr val="000000"/>
                          </a:solidFill>
                          <a:latin typeface="Calibri"/>
                        </a:rPr>
                        <a:t>Academic Year</a:t>
                      </a:r>
                    </a:p>
                  </a:txBody>
                  <a:tcPr marL="9525" marR="9525" marT="9525" marB="0" anchor="b"/>
                </a:tc>
                <a:tc>
                  <a:txBody>
                    <a:bodyPr/>
                    <a:lstStyle/>
                    <a:p>
                      <a:pPr algn="ctr" fontAlgn="b"/>
                      <a:r>
                        <a:rPr lang="en-US" sz="1100" b="0" i="0" u="none" strike="noStrike">
                          <a:solidFill>
                            <a:srgbClr val="000000"/>
                          </a:solidFill>
                          <a:latin typeface="Calibri"/>
                        </a:rPr>
                        <a:t>Annual</a:t>
                      </a:r>
                    </a:p>
                  </a:txBody>
                  <a:tcPr marL="9525" marR="9525" marT="9525" marB="0" anchor="b"/>
                </a:tc>
              </a:tr>
              <a:tr h="199013">
                <a:tc>
                  <a:txBody>
                    <a:bodyPr/>
                    <a:lstStyle/>
                    <a:p>
                      <a:pPr algn="ctr" fontAlgn="b"/>
                      <a:r>
                        <a:rPr lang="en-US" sz="1100" b="0" i="0" u="none" strike="noStrike">
                          <a:solidFill>
                            <a:srgbClr val="000000"/>
                          </a:solidFill>
                          <a:latin typeface="Calibri"/>
                        </a:rPr>
                        <a:t>6040</a:t>
                      </a:r>
                    </a:p>
                  </a:txBody>
                  <a:tcPr marL="9525" marR="9525" marT="9525" marB="0" anchor="b"/>
                </a:tc>
                <a:tc>
                  <a:txBody>
                    <a:bodyPr/>
                    <a:lstStyle/>
                    <a:p>
                      <a:pPr marL="91440" algn="l" fontAlgn="b"/>
                      <a:r>
                        <a:rPr lang="en-US" sz="1100" b="0" i="0" u="none" strike="noStrike" dirty="0">
                          <a:solidFill>
                            <a:srgbClr val="000000"/>
                          </a:solidFill>
                          <a:latin typeface="Calibri"/>
                        </a:rPr>
                        <a:t>Faculty Summer Salaries+Wages</a:t>
                      </a:r>
                    </a:p>
                  </a:txBody>
                  <a:tcPr marL="9525" marR="9525" marT="9525" marB="0" anchor="b"/>
                </a:tc>
                <a:tc>
                  <a:txBody>
                    <a:bodyPr/>
                    <a:lstStyle/>
                    <a:p>
                      <a:pPr algn="ctr" fontAlgn="b"/>
                      <a:r>
                        <a:rPr lang="en-US" sz="1100" b="0" i="0" u="none" strike="noStrike" dirty="0">
                          <a:solidFill>
                            <a:srgbClr val="000000"/>
                          </a:solidFill>
                          <a:latin typeface="Calibri"/>
                        </a:rPr>
                        <a:t>Summer</a:t>
                      </a:r>
                    </a:p>
                  </a:txBody>
                  <a:tcPr marL="9525" marR="9525" marT="9525" marB="0" anchor="b"/>
                </a:tc>
                <a:tc>
                  <a:txBody>
                    <a:bodyPr/>
                    <a:lstStyle/>
                    <a:p>
                      <a:pPr algn="ctr" fontAlgn="b"/>
                      <a:r>
                        <a:rPr lang="en-US" sz="1100" b="0" i="0" u="none" strike="noStrike">
                          <a:solidFill>
                            <a:srgbClr val="000000"/>
                          </a:solidFill>
                          <a:latin typeface="Calibri"/>
                        </a:rPr>
                        <a:t>Annual</a:t>
                      </a:r>
                    </a:p>
                  </a:txBody>
                  <a:tcPr marL="9525" marR="9525" marT="9525" marB="0" anchor="b"/>
                </a:tc>
              </a:tr>
              <a:tr h="199013">
                <a:tc>
                  <a:txBody>
                    <a:bodyPr/>
                    <a:lstStyle/>
                    <a:p>
                      <a:pPr algn="ctr" fontAlgn="b"/>
                      <a:r>
                        <a:rPr lang="en-US" sz="1100" b="0" i="0" u="none" strike="noStrike" dirty="0">
                          <a:solidFill>
                            <a:srgbClr val="000000"/>
                          </a:solidFill>
                          <a:latin typeface="Calibri"/>
                        </a:rPr>
                        <a:t>6050</a:t>
                      </a:r>
                    </a:p>
                  </a:txBody>
                  <a:tcPr marL="9525" marR="9525" marT="9525" marB="0" anchor="b"/>
                </a:tc>
                <a:tc>
                  <a:txBody>
                    <a:bodyPr/>
                    <a:lstStyle/>
                    <a:p>
                      <a:pPr marL="91440" algn="l" fontAlgn="b"/>
                      <a:r>
                        <a:rPr lang="en-US" sz="1100" b="0" i="0" u="none" strike="noStrike" dirty="0">
                          <a:solidFill>
                            <a:srgbClr val="000000"/>
                          </a:solidFill>
                          <a:latin typeface="Calibri"/>
                        </a:rPr>
                        <a:t>Exempt Staff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199013">
                <a:tc>
                  <a:txBody>
                    <a:bodyPr/>
                    <a:lstStyle/>
                    <a:p>
                      <a:pPr algn="ctr" fontAlgn="b"/>
                      <a:r>
                        <a:rPr lang="en-US" sz="1100" b="0" i="0" u="none" strike="noStrike">
                          <a:solidFill>
                            <a:srgbClr val="000000"/>
                          </a:solidFill>
                          <a:latin typeface="Calibri"/>
                        </a:rPr>
                        <a:t>6051</a:t>
                      </a:r>
                    </a:p>
                  </a:txBody>
                  <a:tcPr marL="9525" marR="9525" marT="9525" marB="0" anchor="b"/>
                </a:tc>
                <a:tc>
                  <a:txBody>
                    <a:bodyPr/>
                    <a:lstStyle/>
                    <a:p>
                      <a:pPr marL="91440" algn="l" fontAlgn="b"/>
                      <a:r>
                        <a:rPr lang="en-US" sz="1100" b="0" i="0" u="none" strike="noStrike" dirty="0">
                          <a:solidFill>
                            <a:srgbClr val="000000"/>
                          </a:solidFill>
                          <a:latin typeface="Calibri"/>
                        </a:rPr>
                        <a:t>LTHT Exempt Staff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dirty="0">
                          <a:solidFill>
                            <a:srgbClr val="000000"/>
                          </a:solidFill>
                          <a:latin typeface="Calibri"/>
                        </a:rPr>
                        <a:t>6059</a:t>
                      </a:r>
                    </a:p>
                  </a:txBody>
                  <a:tcPr marL="9525" marR="9525" marT="9525" marB="0" anchor="b"/>
                </a:tc>
                <a:tc>
                  <a:txBody>
                    <a:bodyPr/>
                    <a:lstStyle/>
                    <a:p>
                      <a:pPr marL="91440" algn="l" fontAlgn="b"/>
                      <a:r>
                        <a:rPr lang="en-US" sz="1100" b="0" i="0" u="none" strike="noStrike" dirty="0">
                          <a:solidFill>
                            <a:srgbClr val="000000"/>
                          </a:solidFill>
                          <a:latin typeface="Calibri"/>
                        </a:rPr>
                        <a:t>Exempt Staff Salaries+Wages NOT in PeopleSoft</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dirty="0">
                          <a:solidFill>
                            <a:srgbClr val="000000"/>
                          </a:solidFill>
                          <a:latin typeface="Calibri"/>
                        </a:rPr>
                        <a:t> </a:t>
                      </a:r>
                    </a:p>
                  </a:txBody>
                  <a:tcPr marL="9525" marR="9525" marT="9525" marB="0" anchor="b"/>
                </a:tc>
              </a:tr>
              <a:tr h="200773">
                <a:tc>
                  <a:txBody>
                    <a:bodyPr/>
                    <a:lstStyle/>
                    <a:p>
                      <a:pPr algn="ctr" fontAlgn="b"/>
                      <a:r>
                        <a:rPr lang="en-US" sz="1100" b="0" i="0" u="none" strike="noStrike">
                          <a:solidFill>
                            <a:srgbClr val="000000"/>
                          </a:solidFill>
                          <a:latin typeface="Calibri"/>
                        </a:rPr>
                        <a:t>6070</a:t>
                      </a:r>
                    </a:p>
                  </a:txBody>
                  <a:tcPr marL="9525" marR="9525" marT="9525" marB="0" anchor="b"/>
                </a:tc>
                <a:tc>
                  <a:txBody>
                    <a:bodyPr/>
                    <a:lstStyle/>
                    <a:p>
                      <a:pPr marL="91440" algn="l" fontAlgn="b"/>
                      <a:r>
                        <a:rPr lang="en-US" sz="1100" b="0" i="0" u="none" strike="noStrike" dirty="0">
                          <a:solidFill>
                            <a:srgbClr val="000000"/>
                          </a:solidFill>
                          <a:latin typeface="Calibri"/>
                        </a:rPr>
                        <a:t>Clerical/Technical Nonexempt Staff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a:solidFill>
                            <a:srgbClr val="000000"/>
                          </a:solidFill>
                          <a:latin typeface="Calibri"/>
                        </a:rPr>
                        <a:t>6071</a:t>
                      </a:r>
                    </a:p>
                  </a:txBody>
                  <a:tcPr marL="9525" marR="9525" marT="9525" marB="0" anchor="b"/>
                </a:tc>
                <a:tc>
                  <a:txBody>
                    <a:bodyPr/>
                    <a:lstStyle/>
                    <a:p>
                      <a:pPr marL="91440" algn="l" fontAlgn="b"/>
                      <a:r>
                        <a:rPr lang="en-US" sz="1100" b="0" i="0" u="none" strike="noStrike" dirty="0">
                          <a:solidFill>
                            <a:srgbClr val="000000"/>
                          </a:solidFill>
                          <a:latin typeface="Calibri"/>
                        </a:rPr>
                        <a:t>LTHT Clerical/Technical Nonexempt Staff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dirty="0">
                          <a:solidFill>
                            <a:srgbClr val="000000"/>
                          </a:solidFill>
                          <a:latin typeface="Calibri"/>
                        </a:rPr>
                        <a:t>6079</a:t>
                      </a:r>
                    </a:p>
                  </a:txBody>
                  <a:tcPr marL="9525" marR="9525" marT="9525" marB="0" anchor="b"/>
                </a:tc>
                <a:tc>
                  <a:txBody>
                    <a:bodyPr/>
                    <a:lstStyle/>
                    <a:p>
                      <a:pPr marL="91440" algn="l" fontAlgn="b"/>
                      <a:r>
                        <a:rPr lang="en-US" sz="1100" b="0" i="0" u="none" strike="noStrike" dirty="0">
                          <a:solidFill>
                            <a:srgbClr val="000000"/>
                          </a:solidFill>
                          <a:latin typeface="Calibri"/>
                        </a:rPr>
                        <a:t>Nonexempt Staff Salaries+Wages NOT in PeopleSoft</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a:solidFill>
                            <a:srgbClr val="000000"/>
                          </a:solidFill>
                          <a:latin typeface="Calibri"/>
                        </a:rPr>
                        <a:t>6080</a:t>
                      </a:r>
                    </a:p>
                  </a:txBody>
                  <a:tcPr marL="9525" marR="9525" marT="9525" marB="0" anchor="b"/>
                </a:tc>
                <a:tc>
                  <a:txBody>
                    <a:bodyPr/>
                    <a:lstStyle/>
                    <a:p>
                      <a:pPr marL="91440" algn="l" fontAlgn="b"/>
                      <a:r>
                        <a:rPr lang="en-US" sz="1100" b="0" i="0" u="none" strike="noStrike" dirty="0">
                          <a:solidFill>
                            <a:srgbClr val="000000"/>
                          </a:solidFill>
                          <a:latin typeface="Calibri"/>
                        </a:rPr>
                        <a:t>Hourly Regular Union Staff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a:solidFill>
                            <a:srgbClr val="000000"/>
                          </a:solidFill>
                          <a:latin typeface="Calibri"/>
                        </a:rPr>
                        <a:t>6089</a:t>
                      </a:r>
                    </a:p>
                  </a:txBody>
                  <a:tcPr marL="9525" marR="9525" marT="9525" marB="0" anchor="b"/>
                </a:tc>
                <a:tc>
                  <a:txBody>
                    <a:bodyPr/>
                    <a:lstStyle/>
                    <a:p>
                      <a:pPr marL="91440" algn="l" fontAlgn="b"/>
                      <a:r>
                        <a:rPr lang="en-US" sz="1100" b="0" i="0" u="none" strike="noStrike" dirty="0">
                          <a:solidFill>
                            <a:srgbClr val="000000"/>
                          </a:solidFill>
                          <a:latin typeface="Calibri"/>
                        </a:rPr>
                        <a:t>Hourly Union Salaries+Wages NOT in PeopleSoft</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a:solidFill>
                            <a:srgbClr val="000000"/>
                          </a:solidFill>
                          <a:latin typeface="Calibri"/>
                        </a:rPr>
                        <a:t>6090</a:t>
                      </a:r>
                    </a:p>
                  </a:txBody>
                  <a:tcPr marL="9525" marR="9525" marT="9525" marB="0" anchor="b"/>
                </a:tc>
                <a:tc>
                  <a:txBody>
                    <a:bodyPr/>
                    <a:lstStyle/>
                    <a:p>
                      <a:pPr marL="91440" algn="l" fontAlgn="b"/>
                      <a:r>
                        <a:rPr lang="en-US" sz="1100" b="0" i="0" u="none" strike="noStrike" dirty="0">
                          <a:solidFill>
                            <a:srgbClr val="000000"/>
                          </a:solidFill>
                          <a:latin typeface="Calibri"/>
                        </a:rPr>
                        <a:t>Limited Regular Union Staff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a:solidFill>
                            <a:srgbClr val="000000"/>
                          </a:solidFill>
                          <a:latin typeface="Calibri"/>
                        </a:rPr>
                        <a:t>6110</a:t>
                      </a:r>
                    </a:p>
                  </a:txBody>
                  <a:tcPr marL="9525" marR="9525" marT="9525" marB="0" anchor="b"/>
                </a:tc>
                <a:tc>
                  <a:txBody>
                    <a:bodyPr/>
                    <a:lstStyle/>
                    <a:p>
                      <a:pPr marL="91440" algn="l" fontAlgn="b"/>
                      <a:r>
                        <a:rPr lang="en-US" sz="1100" b="0" i="0" u="none" strike="noStrike" dirty="0">
                          <a:solidFill>
                            <a:srgbClr val="000000"/>
                          </a:solidFill>
                          <a:latin typeface="Calibri"/>
                        </a:rPr>
                        <a:t>Enrolled Harvard Student Temporary Staff Salaries+Wages</a:t>
                      </a:r>
                    </a:p>
                  </a:txBody>
                  <a:tcPr marL="9525" marR="9525" marT="9525" marB="0" anchor="b"/>
                </a:tc>
                <a:tc>
                  <a:txBody>
                    <a:bodyPr/>
                    <a:lstStyle/>
                    <a:p>
                      <a:pPr algn="ctr" fontAlgn="b"/>
                      <a:r>
                        <a:rPr lang="en-US" sz="1100" b="0" i="0" u="none" strike="noStrike">
                          <a:solidFill>
                            <a:srgbClr val="000000"/>
                          </a:solidFill>
                          <a:latin typeface="Calibri"/>
                        </a:rPr>
                        <a:t> </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a:solidFill>
                            <a:srgbClr val="000000"/>
                          </a:solidFill>
                          <a:latin typeface="Calibri"/>
                        </a:rPr>
                        <a:t>6120</a:t>
                      </a:r>
                    </a:p>
                  </a:txBody>
                  <a:tcPr marL="9525" marR="9525" marT="9525" marB="0" anchor="b"/>
                </a:tc>
                <a:tc>
                  <a:txBody>
                    <a:bodyPr/>
                    <a:lstStyle/>
                    <a:p>
                      <a:pPr marL="91440" algn="l" fontAlgn="b"/>
                      <a:r>
                        <a:rPr lang="en-US" sz="1100" b="0" i="0" u="none" strike="noStrike" dirty="0">
                          <a:solidFill>
                            <a:srgbClr val="000000"/>
                          </a:solidFill>
                          <a:latin typeface="Calibri"/>
                        </a:rPr>
                        <a:t>Other Temporary Staff Salaries+Wages</a:t>
                      </a:r>
                    </a:p>
                  </a:txBody>
                  <a:tcPr marL="9525" marR="9525" marT="9525" marB="0" anchor="b"/>
                </a:tc>
                <a:tc>
                  <a:txBody>
                    <a:bodyPr/>
                    <a:lstStyle/>
                    <a:p>
                      <a:pPr algn="ctr" fontAlgn="b"/>
                      <a:r>
                        <a:rPr lang="en-US" sz="1100" b="0" i="0" u="none" strike="noStrike">
                          <a:solidFill>
                            <a:srgbClr val="000000"/>
                          </a:solidFill>
                          <a:latin typeface="Calibri"/>
                        </a:rPr>
                        <a:t> </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dirty="0">
                          <a:solidFill>
                            <a:srgbClr val="000000"/>
                          </a:solidFill>
                          <a:latin typeface="Calibri"/>
                        </a:rPr>
                        <a:t>6140</a:t>
                      </a:r>
                    </a:p>
                  </a:txBody>
                  <a:tcPr marL="9525" marR="9525" marT="9525" marB="0" anchor="b"/>
                </a:tc>
                <a:tc>
                  <a:txBody>
                    <a:bodyPr/>
                    <a:lstStyle/>
                    <a:p>
                      <a:pPr marL="91440" algn="l" fontAlgn="b"/>
                      <a:r>
                        <a:rPr lang="en-US" sz="1100" b="0" i="0" u="none" strike="noStrike" dirty="0">
                          <a:solidFill>
                            <a:srgbClr val="000000"/>
                          </a:solidFill>
                          <a:latin typeface="Calibri"/>
                        </a:rPr>
                        <a:t>Students in Professional Positions, Salaries+Wages</a:t>
                      </a:r>
                    </a:p>
                  </a:txBody>
                  <a:tcPr marL="9525" marR="9525" marT="9525" marB="0" anchor="b"/>
                </a:tc>
                <a:tc>
                  <a:txBody>
                    <a:bodyPr/>
                    <a:lstStyle/>
                    <a:p>
                      <a:pPr algn="ctr" fontAlgn="b"/>
                      <a:r>
                        <a:rPr lang="en-US" sz="1100" b="0" i="0" u="none" strike="noStrike" dirty="0">
                          <a:solidFill>
                            <a:srgbClr val="000000"/>
                          </a:solidFill>
                          <a:latin typeface="Calibri"/>
                        </a:rPr>
                        <a:t>Monthly</a:t>
                      </a:r>
                    </a:p>
                  </a:txBody>
                  <a:tcPr marL="9525" marR="9525" marT="9525" marB="0" anchor="b"/>
                </a:tc>
                <a:tc>
                  <a:txBody>
                    <a:bodyPr/>
                    <a:lstStyle/>
                    <a:p>
                      <a:pPr algn="ctr" fontAlgn="b"/>
                      <a:r>
                        <a:rPr lang="en-US" sz="1100" b="0" i="0" u="none" strike="noStrike" dirty="0">
                          <a:solidFill>
                            <a:srgbClr val="000000"/>
                          </a:solidFill>
                          <a:latin typeface="Calibri"/>
                        </a:rPr>
                        <a:t>Quarterly</a:t>
                      </a:r>
                    </a:p>
                  </a:txBody>
                  <a:tcPr marL="9525" marR="9525" marT="9525" marB="0" anchor="b"/>
                </a:tc>
              </a:tr>
              <a:tr h="200773">
                <a:tc>
                  <a:txBody>
                    <a:bodyPr/>
                    <a:lstStyle/>
                    <a:p>
                      <a:pPr algn="ctr" fontAlgn="b"/>
                      <a:r>
                        <a:rPr lang="en-US" sz="1100" b="0" i="0" u="none" strike="noStrike" dirty="0">
                          <a:solidFill>
                            <a:srgbClr val="000000"/>
                          </a:solidFill>
                          <a:latin typeface="Calibri"/>
                        </a:rPr>
                        <a:t>6150</a:t>
                      </a:r>
                    </a:p>
                  </a:txBody>
                  <a:tcPr marL="9525" marR="9525" marT="9525" marB="0" anchor="b"/>
                </a:tc>
                <a:tc>
                  <a:txBody>
                    <a:bodyPr/>
                    <a:lstStyle/>
                    <a:p>
                      <a:pPr marL="91440" algn="l" fontAlgn="b"/>
                      <a:r>
                        <a:rPr lang="en-US" sz="1100" b="0" i="0" u="none" strike="noStrike" dirty="0">
                          <a:solidFill>
                            <a:srgbClr val="000000"/>
                          </a:solidFill>
                          <a:latin typeface="Calibri"/>
                        </a:rPr>
                        <a:t>Post-doc Employees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a:solidFill>
                            <a:srgbClr val="000000"/>
                          </a:solidFill>
                          <a:latin typeface="Calibri"/>
                        </a:rPr>
                        <a:t>Quarterly</a:t>
                      </a:r>
                    </a:p>
                  </a:txBody>
                  <a:tcPr marL="9525" marR="9525" marT="9525" marB="0" anchor="b"/>
                </a:tc>
              </a:tr>
              <a:tr h="200773">
                <a:tc>
                  <a:txBody>
                    <a:bodyPr/>
                    <a:lstStyle/>
                    <a:p>
                      <a:pPr algn="ctr" fontAlgn="b"/>
                      <a:r>
                        <a:rPr lang="en-US" sz="1100" b="0" i="0" u="none" strike="noStrike" dirty="0">
                          <a:solidFill>
                            <a:srgbClr val="000000"/>
                          </a:solidFill>
                          <a:latin typeface="Calibri"/>
                        </a:rPr>
                        <a:t>6152</a:t>
                      </a:r>
                    </a:p>
                  </a:txBody>
                  <a:tcPr marL="9525" marR="9525" marT="9525" marB="0" anchor="b"/>
                </a:tc>
                <a:tc>
                  <a:txBody>
                    <a:bodyPr/>
                    <a:lstStyle/>
                    <a:p>
                      <a:pPr marL="91440" algn="l" fontAlgn="b"/>
                      <a:r>
                        <a:rPr lang="en-US" sz="1100" b="0" i="0" u="none" strike="noStrike" dirty="0">
                          <a:solidFill>
                            <a:srgbClr val="000000"/>
                          </a:solidFill>
                          <a:latin typeface="Calibri"/>
                        </a:rPr>
                        <a:t>Teaching Assts, Interns, Coaches Salaries+Wages</a:t>
                      </a:r>
                    </a:p>
                  </a:txBody>
                  <a:tcPr marL="9525" marR="9525" marT="9525" marB="0" anchor="b"/>
                </a:tc>
                <a:tc>
                  <a:txBody>
                    <a:bodyPr/>
                    <a:lstStyle/>
                    <a:p>
                      <a:pPr algn="ctr" fontAlgn="b"/>
                      <a:r>
                        <a:rPr lang="en-US" sz="1100" b="0" i="0" u="none" strike="noStrike">
                          <a:solidFill>
                            <a:srgbClr val="000000"/>
                          </a:solidFill>
                          <a:latin typeface="Calibri"/>
                        </a:rPr>
                        <a:t>Monthly</a:t>
                      </a:r>
                    </a:p>
                  </a:txBody>
                  <a:tcPr marL="9525" marR="9525" marT="9525" marB="0" anchor="b"/>
                </a:tc>
                <a:tc>
                  <a:txBody>
                    <a:bodyPr/>
                    <a:lstStyle/>
                    <a:p>
                      <a:pPr algn="ctr" fontAlgn="b"/>
                      <a:r>
                        <a:rPr lang="en-US" sz="1100" b="0" i="0" u="none" strike="noStrike" dirty="0">
                          <a:solidFill>
                            <a:srgbClr val="000000"/>
                          </a:solidFill>
                          <a:latin typeface="Calibri"/>
                        </a:rPr>
                        <a:t>Quarterly</a:t>
                      </a:r>
                    </a:p>
                  </a:txBody>
                  <a:tcPr marL="9525" marR="9525" marT="9525" marB="0" anchor="b"/>
                </a:tc>
              </a:tr>
              <a:tr h="200773">
                <a:tc>
                  <a:txBody>
                    <a:bodyPr/>
                    <a:lstStyle/>
                    <a:p>
                      <a:pPr algn="ctr" fontAlgn="t"/>
                      <a:r>
                        <a:rPr lang="en-US" sz="1100" b="0" i="0" u="none" strike="noStrike" dirty="0">
                          <a:solidFill>
                            <a:srgbClr val="000000"/>
                          </a:solidFill>
                          <a:latin typeface="Calibri"/>
                        </a:rPr>
                        <a:t>7900*</a:t>
                      </a:r>
                    </a:p>
                  </a:txBody>
                  <a:tcPr marL="9525" marR="9525" marT="9525" marB="0"/>
                </a:tc>
                <a:tc>
                  <a:txBody>
                    <a:bodyPr/>
                    <a:lstStyle/>
                    <a:p>
                      <a:pPr marL="91440" algn="l" fontAlgn="t"/>
                      <a:r>
                        <a:rPr lang="en-US" sz="1100" b="0" i="0" u="none" strike="noStrike" dirty="0" smtClean="0">
                          <a:solidFill>
                            <a:srgbClr val="000000"/>
                          </a:solidFill>
                          <a:latin typeface="Calibri"/>
                        </a:rPr>
                        <a:t>Hospital-Appointed </a:t>
                      </a:r>
                      <a:r>
                        <a:rPr lang="en-US" sz="1100" b="0" i="0" u="none" strike="noStrike" dirty="0">
                          <a:solidFill>
                            <a:srgbClr val="000000"/>
                          </a:solidFill>
                          <a:latin typeface="Calibri"/>
                        </a:rPr>
                        <a:t>Faculty</a:t>
                      </a:r>
                    </a:p>
                  </a:txBody>
                  <a:tcPr marL="9525" marR="9525" marT="9525" marB="0"/>
                </a:tc>
                <a:tc>
                  <a:txBody>
                    <a:bodyPr/>
                    <a:lstStyle/>
                    <a:p>
                      <a:pPr algn="ctr" fontAlgn="t"/>
                      <a:r>
                        <a:rPr lang="en-US" sz="1100" b="0" i="0" u="none" strike="noStrike" dirty="0">
                          <a:solidFill>
                            <a:srgbClr val="000000"/>
                          </a:solidFill>
                          <a:latin typeface="Calibri"/>
                        </a:rPr>
                        <a:t> </a:t>
                      </a:r>
                    </a:p>
                  </a:txBody>
                  <a:tcPr marL="9525" marR="9525" marT="9525" marB="0"/>
                </a:tc>
                <a:tc>
                  <a:txBody>
                    <a:bodyPr/>
                    <a:lstStyle/>
                    <a:p>
                      <a:pPr algn="ctr" fontAlgn="t"/>
                      <a:r>
                        <a:rPr lang="en-US" sz="1100" b="0" i="0" u="none" strike="noStrike" dirty="0">
                          <a:solidFill>
                            <a:srgbClr val="000000"/>
                          </a:solidFill>
                          <a:latin typeface="Calibri"/>
                        </a:rPr>
                        <a:t>Quarterly</a:t>
                      </a:r>
                    </a:p>
                  </a:txBody>
                  <a:tcPr marL="9525" marR="9525" marT="9525" marB="0"/>
                </a:tc>
              </a:tr>
            </a:tbl>
          </a:graphicData>
        </a:graphic>
      </p:graphicFrame>
      <p:sp>
        <p:nvSpPr>
          <p:cNvPr id="4" name="TextBox 3"/>
          <p:cNvSpPr txBox="1"/>
          <p:nvPr/>
        </p:nvSpPr>
        <p:spPr>
          <a:xfrm>
            <a:off x="304800" y="5181600"/>
            <a:ext cx="6248400" cy="830997"/>
          </a:xfrm>
          <a:prstGeom prst="rect">
            <a:avLst/>
          </a:prstGeom>
          <a:noFill/>
        </p:spPr>
        <p:txBody>
          <a:bodyPr wrap="square" rtlCol="0">
            <a:spAutoFit/>
          </a:bodyPr>
          <a:lstStyle/>
          <a:p>
            <a:pPr marL="182880" indent="-274320"/>
            <a:r>
              <a:rPr lang="en-US" sz="1200" dirty="0" smtClean="0"/>
              <a:t>*	7900 charges are not being certified on an annual basis.  Their salary is not coming in, but their staff salary on grants is coming in, and therefore they may need to certify quarterly.  This also holds true for any HHMI (Howard Hughes Medical Institute) investigators who have staff salary on their  grants.</a:t>
            </a:r>
          </a:p>
        </p:txBody>
      </p:sp>
      <p:cxnSp>
        <p:nvCxnSpPr>
          <p:cNvPr id="7" name="Straight Arrow Connector 6"/>
          <p:cNvCxnSpPr/>
          <p:nvPr/>
        </p:nvCxnSpPr>
        <p:spPr>
          <a:xfrm flipH="1">
            <a:off x="6705600" y="25908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10400" y="2438400"/>
            <a:ext cx="1905000" cy="584775"/>
          </a:xfrm>
          <a:prstGeom prst="rect">
            <a:avLst/>
          </a:prstGeom>
          <a:noFill/>
          <a:ln w="19050">
            <a:solidFill>
              <a:schemeClr val="tx1"/>
            </a:solidFill>
          </a:ln>
        </p:spPr>
        <p:txBody>
          <a:bodyPr wrap="square" rtlCol="0">
            <a:spAutoFit/>
          </a:bodyPr>
          <a:lstStyle/>
          <a:p>
            <a:r>
              <a:rPr lang="en-US" sz="1600" dirty="0" smtClean="0"/>
              <a:t>6059 no longer Certified</a:t>
            </a:r>
            <a:endParaRPr lang="en-US" sz="1600" dirty="0"/>
          </a:p>
        </p:txBody>
      </p:sp>
      <p:cxnSp>
        <p:nvCxnSpPr>
          <p:cNvPr id="10" name="Straight Arrow Connector 9"/>
          <p:cNvCxnSpPr/>
          <p:nvPr/>
        </p:nvCxnSpPr>
        <p:spPr>
          <a:xfrm flipH="1">
            <a:off x="6705600" y="3962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10400" y="3810000"/>
            <a:ext cx="1905000" cy="584775"/>
          </a:xfrm>
          <a:prstGeom prst="rect">
            <a:avLst/>
          </a:prstGeom>
          <a:noFill/>
          <a:ln w="19050">
            <a:solidFill>
              <a:schemeClr val="tx1"/>
            </a:solidFill>
          </a:ln>
        </p:spPr>
        <p:txBody>
          <a:bodyPr wrap="square" rtlCol="0">
            <a:spAutoFit/>
          </a:bodyPr>
          <a:lstStyle/>
          <a:p>
            <a:r>
              <a:rPr lang="en-US" sz="1600" dirty="0" smtClean="0"/>
              <a:t>6110 and 6120 Certified Quarterly</a:t>
            </a:r>
            <a:endParaRPr lang="en-US" sz="1600" dirty="0"/>
          </a:p>
        </p:txBody>
      </p:sp>
      <p:cxnSp>
        <p:nvCxnSpPr>
          <p:cNvPr id="12" name="Straight Arrow Connector 11"/>
          <p:cNvCxnSpPr/>
          <p:nvPr/>
        </p:nvCxnSpPr>
        <p:spPr>
          <a:xfrm flipH="1">
            <a:off x="6705600" y="41910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05600" y="19812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10400" y="1447800"/>
            <a:ext cx="1905000" cy="830997"/>
          </a:xfrm>
          <a:prstGeom prst="rect">
            <a:avLst/>
          </a:prstGeom>
          <a:noFill/>
          <a:ln w="19050">
            <a:solidFill>
              <a:schemeClr val="tx1"/>
            </a:solidFill>
          </a:ln>
        </p:spPr>
        <p:txBody>
          <a:bodyPr wrap="square" rtlCol="0">
            <a:spAutoFit/>
          </a:bodyPr>
          <a:lstStyle/>
          <a:p>
            <a:r>
              <a:rPr lang="en-US" sz="1600" dirty="0" smtClean="0"/>
              <a:t>6040 on Supplemental are Certified Annually</a:t>
            </a:r>
            <a:endParaRPr lang="en-US" sz="1600" dirty="0"/>
          </a:p>
        </p:txBody>
      </p:sp>
      <p:sp>
        <p:nvSpPr>
          <p:cNvPr id="15" name="Slide Number Placeholder 14"/>
          <p:cNvSpPr>
            <a:spLocks noGrp="1"/>
          </p:cNvSpPr>
          <p:nvPr>
            <p:ph type="sldNum" sz="quarter" idx="10"/>
          </p:nvPr>
        </p:nvSpPr>
        <p:spPr/>
        <p:txBody>
          <a:bodyPr/>
          <a:lstStyle/>
          <a:p>
            <a:fld id="{57143C14-4DDE-4688-8B99-FB59BAAC6260}"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Manager Override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990600" y="1143000"/>
            <a:ext cx="2390775" cy="876300"/>
          </a:xfrm>
          <a:prstGeom prst="rect">
            <a:avLst/>
          </a:prstGeom>
          <a:noFill/>
          <a:ln w="9525">
            <a:noFill/>
            <a:miter lim="800000"/>
            <a:headEnd/>
            <a:tailEnd/>
          </a:ln>
        </p:spPr>
      </p:pic>
      <p:sp>
        <p:nvSpPr>
          <p:cNvPr id="6" name="Content Placeholder 2"/>
          <p:cNvSpPr txBox="1">
            <a:spLocks/>
          </p:cNvSpPr>
          <p:nvPr/>
        </p:nvSpPr>
        <p:spPr>
          <a:xfrm>
            <a:off x="3962400" y="1371600"/>
            <a:ext cx="2514600" cy="6096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smtClean="0">
                <a:ln>
                  <a:noFill/>
                </a:ln>
                <a:solidFill>
                  <a:srgbClr val="4D4D4D"/>
                </a:solidFill>
                <a:effectLst/>
                <a:uLnTx/>
                <a:uFillTx/>
                <a:latin typeface="+mn-lt"/>
                <a:ea typeface="+mn-ea"/>
                <a:cs typeface="+mn-cs"/>
              </a:rPr>
              <a:t>Select Manage, Department Dashboard.</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cxnSp>
        <p:nvCxnSpPr>
          <p:cNvPr id="7" name="Straight Arrow Connector 6"/>
          <p:cNvCxnSpPr/>
          <p:nvPr/>
        </p:nvCxnSpPr>
        <p:spPr>
          <a:xfrm flipH="1">
            <a:off x="3276600" y="1752600"/>
            <a:ext cx="6858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8194" name="Picture 2"/>
          <p:cNvPicPr>
            <a:picLocks noChangeAspect="1" noChangeArrowheads="1"/>
          </p:cNvPicPr>
          <p:nvPr/>
        </p:nvPicPr>
        <p:blipFill>
          <a:blip r:embed="rId4" cstate="print"/>
          <a:srcRect/>
          <a:stretch>
            <a:fillRect/>
          </a:stretch>
        </p:blipFill>
        <p:spPr bwMode="auto">
          <a:xfrm>
            <a:off x="228600" y="2286000"/>
            <a:ext cx="8458200" cy="3609975"/>
          </a:xfrm>
          <a:prstGeom prst="rect">
            <a:avLst/>
          </a:prstGeom>
          <a:noFill/>
          <a:ln w="9525">
            <a:noFill/>
            <a:miter lim="800000"/>
            <a:headEnd/>
            <a:tailEnd/>
          </a:ln>
        </p:spPr>
      </p:pic>
      <p:sp>
        <p:nvSpPr>
          <p:cNvPr id="13" name="Oval 12"/>
          <p:cNvSpPr/>
          <p:nvPr/>
        </p:nvSpPr>
        <p:spPr>
          <a:xfrm>
            <a:off x="1143000" y="2895600"/>
            <a:ext cx="16002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3048000" y="2438400"/>
            <a:ext cx="3581400" cy="3048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Select the Fund and Account</a:t>
            </a:r>
            <a:r>
              <a:rPr kumimoji="0" lang="en-US" sz="1600" b="1" i="0" u="none" strike="noStrike" kern="0" cap="none" spc="0" normalizeH="0" noProof="0" dirty="0" smtClean="0">
                <a:ln>
                  <a:noFill/>
                </a:ln>
                <a:solidFill>
                  <a:srgbClr val="4D4D4D"/>
                </a:solidFill>
                <a:effectLst/>
                <a:uLnTx/>
                <a:uFillTx/>
                <a:latin typeface="+mn-lt"/>
                <a:ea typeface="+mn-ea"/>
                <a:cs typeface="+mn-cs"/>
              </a:rPr>
              <a:t> Tab</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cxnSp>
        <p:nvCxnSpPr>
          <p:cNvPr id="15" name="Straight Arrow Connector 14"/>
          <p:cNvCxnSpPr/>
          <p:nvPr/>
        </p:nvCxnSpPr>
        <p:spPr>
          <a:xfrm flipH="1">
            <a:off x="2667000" y="2743200"/>
            <a:ext cx="6858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2133600" y="4419600"/>
            <a:ext cx="1600200" cy="3048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3581400" y="3429000"/>
            <a:ext cx="3581400" cy="9144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solidFill>
                  <a:srgbClr val="4D4D4D"/>
                </a:solidFill>
                <a:effectLst/>
                <a:uLnTx/>
                <a:uFillTx/>
                <a:latin typeface="+mn-lt"/>
                <a:ea typeface="+mn-ea"/>
                <a:cs typeface="+mn-cs"/>
              </a:rPr>
              <a:t>The list of fund,</a:t>
            </a:r>
            <a:r>
              <a:rPr kumimoji="0" lang="en-US" sz="1600" b="1" i="0" u="none" strike="noStrike" kern="0" cap="none" spc="0" normalizeH="0" noProof="0" dirty="0" smtClean="0">
                <a:ln>
                  <a:noFill/>
                </a:ln>
                <a:solidFill>
                  <a:srgbClr val="4D4D4D"/>
                </a:solidFill>
                <a:effectLst/>
                <a:uLnTx/>
                <a:uFillTx/>
                <a:latin typeface="+mn-lt"/>
                <a:ea typeface="+mn-ea"/>
                <a:cs typeface="+mn-cs"/>
              </a:rPr>
              <a:t> activity &amp; </a:t>
            </a:r>
            <a:r>
              <a:rPr kumimoji="0" lang="en-US" sz="1600" b="1" i="0" u="none" strike="noStrike" kern="0" cap="none" spc="0" normalizeH="0" noProof="0" dirty="0" err="1" smtClean="0">
                <a:ln>
                  <a:noFill/>
                </a:ln>
                <a:solidFill>
                  <a:srgbClr val="4D4D4D"/>
                </a:solidFill>
                <a:effectLst/>
                <a:uLnTx/>
                <a:uFillTx/>
                <a:latin typeface="+mn-lt"/>
                <a:ea typeface="+mn-ea"/>
                <a:cs typeface="+mn-cs"/>
              </a:rPr>
              <a:t>subactivity</a:t>
            </a:r>
            <a:r>
              <a:rPr kumimoji="0" lang="en-US" sz="1600" b="1" i="0" u="none" strike="noStrike" kern="0" cap="none" spc="0" normalizeH="0" noProof="0" dirty="0" smtClean="0">
                <a:ln>
                  <a:noFill/>
                </a:ln>
                <a:solidFill>
                  <a:srgbClr val="4D4D4D"/>
                </a:solidFill>
                <a:effectLst/>
                <a:uLnTx/>
                <a:uFillTx/>
                <a:latin typeface="+mn-lt"/>
                <a:ea typeface="+mn-ea"/>
                <a:cs typeface="+mn-cs"/>
              </a:rPr>
              <a:t> strings appear; click on the </a:t>
            </a:r>
            <a:r>
              <a:rPr lang="en-US" sz="1600" b="1" kern="0" dirty="0" smtClean="0">
                <a:solidFill>
                  <a:srgbClr val="4D4D4D"/>
                </a:solidFill>
              </a:rPr>
              <a:t>the Account Name link that you wish to override</a:t>
            </a:r>
            <a:endParaRPr kumimoji="0" lang="en-US" sz="1600" b="1" i="0" u="none" strike="noStrike" kern="0" cap="none" spc="0" normalizeH="0" baseline="0" noProof="0" dirty="0" smtClean="0">
              <a:ln>
                <a:noFill/>
              </a:ln>
              <a:solidFill>
                <a:srgbClr val="4D4D4D"/>
              </a:solidFill>
              <a:effectLst/>
              <a:uLnTx/>
              <a:uFillTx/>
              <a:latin typeface="+mn-lt"/>
              <a:ea typeface="+mn-ea"/>
              <a:cs typeface="+mn-cs"/>
            </a:endParaRPr>
          </a:p>
        </p:txBody>
      </p:sp>
      <p:cxnSp>
        <p:nvCxnSpPr>
          <p:cNvPr id="20" name="Straight Arrow Connector 19"/>
          <p:cNvCxnSpPr/>
          <p:nvPr/>
        </p:nvCxnSpPr>
        <p:spPr>
          <a:xfrm flipH="1">
            <a:off x="2895600" y="4114800"/>
            <a:ext cx="6858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Slide Number Placeholder 15"/>
          <p:cNvSpPr>
            <a:spLocks noGrp="1"/>
          </p:cNvSpPr>
          <p:nvPr>
            <p:ph type="sldNum" sz="quarter" idx="10"/>
          </p:nvPr>
        </p:nvSpPr>
        <p:spPr/>
        <p:txBody>
          <a:bodyPr/>
          <a:lstStyle/>
          <a:p>
            <a:fld id="{57143C14-4DDE-4688-8B99-FB59BAAC6260}"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457200"/>
          </a:xfrm>
        </p:spPr>
        <p:txBody>
          <a:bodyPr/>
          <a:lstStyle/>
          <a:p>
            <a:r>
              <a:rPr lang="en-US" dirty="0" smtClean="0"/>
              <a:t>Account Summary Page</a:t>
            </a:r>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81</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 y="990600"/>
            <a:ext cx="8229600" cy="4248150"/>
          </a:xfrm>
          <a:prstGeom prst="rect">
            <a:avLst/>
          </a:prstGeom>
          <a:noFill/>
          <a:ln w="9525">
            <a:noFill/>
            <a:miter lim="800000"/>
            <a:headEnd/>
            <a:tailEnd/>
          </a:ln>
        </p:spPr>
      </p:pic>
      <p:sp>
        <p:nvSpPr>
          <p:cNvPr id="6" name="Content Placeholder 2"/>
          <p:cNvSpPr txBox="1">
            <a:spLocks/>
          </p:cNvSpPr>
          <p:nvPr/>
        </p:nvSpPr>
        <p:spPr>
          <a:xfrm>
            <a:off x="3048000" y="1752600"/>
            <a:ext cx="3276600" cy="5334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effectLst/>
                <a:uLnTx/>
                <a:uFillTx/>
                <a:latin typeface="+mn-lt"/>
                <a:ea typeface="+mn-ea"/>
                <a:cs typeface="+mn-cs"/>
              </a:rPr>
              <a:t>The current</a:t>
            </a:r>
            <a:r>
              <a:rPr kumimoji="0" lang="en-US" sz="1600" b="1" i="0" u="none" strike="noStrike" kern="0" cap="none" spc="0" normalizeH="0" noProof="0" dirty="0" smtClean="0">
                <a:ln>
                  <a:noFill/>
                </a:ln>
                <a:effectLst/>
                <a:uLnTx/>
                <a:uFillTx/>
                <a:latin typeface="+mn-lt"/>
                <a:ea typeface="+mn-ea"/>
                <a:cs typeface="+mn-cs"/>
              </a:rPr>
              <a:t> </a:t>
            </a:r>
            <a:r>
              <a:rPr kumimoji="0" lang="en-US" sz="1600" b="1" i="0" u="none" strike="noStrike" kern="0" cap="none" spc="0" normalizeH="0" baseline="0" noProof="0" dirty="0" smtClean="0">
                <a:ln>
                  <a:noFill/>
                </a:ln>
                <a:effectLst/>
                <a:uLnTx/>
                <a:uFillTx/>
                <a:latin typeface="+mn-lt"/>
                <a:ea typeface="+mn-ea"/>
                <a:cs typeface="+mn-cs"/>
              </a:rPr>
              <a:t>Account Manager appears on the screen</a:t>
            </a:r>
          </a:p>
        </p:txBody>
      </p:sp>
      <p:sp>
        <p:nvSpPr>
          <p:cNvPr id="7" name="Oval 6"/>
          <p:cNvSpPr/>
          <p:nvPr/>
        </p:nvSpPr>
        <p:spPr>
          <a:xfrm>
            <a:off x="4343400" y="2590800"/>
            <a:ext cx="31242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7" idx="2"/>
          </p:cNvCxnSpPr>
          <p:nvPr/>
        </p:nvCxnSpPr>
        <p:spPr>
          <a:xfrm>
            <a:off x="4038600" y="2286000"/>
            <a:ext cx="304800" cy="4953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p:nvSpPr>
        <p:spPr>
          <a:xfrm>
            <a:off x="5334000" y="3352800"/>
            <a:ext cx="3276600" cy="5334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effectLst/>
                <a:uLnTx/>
                <a:uFillTx/>
                <a:latin typeface="+mn-lt"/>
                <a:ea typeface="+mn-ea"/>
                <a:cs typeface="+mn-cs"/>
              </a:rPr>
              <a:t>To change the Grant Manager, click on the</a:t>
            </a:r>
            <a:r>
              <a:rPr kumimoji="0" lang="en-US" sz="1600" b="1" i="0" u="none" strike="noStrike" kern="0" cap="none" spc="0" normalizeH="0" noProof="0" dirty="0" smtClean="0">
                <a:ln>
                  <a:noFill/>
                </a:ln>
                <a:effectLst/>
                <a:uLnTx/>
                <a:uFillTx/>
                <a:latin typeface="+mn-lt"/>
                <a:ea typeface="+mn-ea"/>
                <a:cs typeface="+mn-cs"/>
              </a:rPr>
              <a:t> green + sign</a:t>
            </a:r>
            <a:endParaRPr kumimoji="0" lang="en-US" sz="1600" b="1" i="0" u="none" strike="noStrike" kern="0" cap="none" spc="0" normalizeH="0" baseline="0" noProof="0" dirty="0" smtClean="0">
              <a:ln>
                <a:noFill/>
              </a:ln>
              <a:effectLst/>
              <a:uLnTx/>
              <a:uFillTx/>
              <a:latin typeface="+mn-lt"/>
              <a:ea typeface="+mn-ea"/>
              <a:cs typeface="+mn-cs"/>
            </a:endParaRPr>
          </a:p>
        </p:txBody>
      </p:sp>
      <p:sp>
        <p:nvSpPr>
          <p:cNvPr id="12" name="Oval 11"/>
          <p:cNvSpPr/>
          <p:nvPr/>
        </p:nvSpPr>
        <p:spPr>
          <a:xfrm>
            <a:off x="7391400" y="2590800"/>
            <a:ext cx="4572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7239000" y="2971800"/>
            <a:ext cx="3048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a:lstStyle/>
          <a:p>
            <a:r>
              <a:rPr lang="en-US" dirty="0" smtClean="0"/>
              <a:t>Enter Name of Grant Manager</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533399" y="1233488"/>
            <a:ext cx="8229601" cy="4391025"/>
          </a:xfrm>
          <a:prstGeom prst="rect">
            <a:avLst/>
          </a:prstGeom>
          <a:noFill/>
          <a:ln w="9525">
            <a:noFill/>
            <a:miter lim="800000"/>
            <a:headEnd/>
            <a:tailEnd/>
          </a:ln>
        </p:spPr>
      </p:pic>
      <p:sp>
        <p:nvSpPr>
          <p:cNvPr id="5" name="Content Placeholder 2"/>
          <p:cNvSpPr txBox="1">
            <a:spLocks/>
          </p:cNvSpPr>
          <p:nvPr/>
        </p:nvSpPr>
        <p:spPr>
          <a:xfrm>
            <a:off x="4419600" y="1981200"/>
            <a:ext cx="3276600" cy="7620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effectLst/>
                <a:uLnTx/>
                <a:uFillTx/>
                <a:latin typeface="+mn-lt"/>
                <a:ea typeface="+mn-ea"/>
                <a:cs typeface="+mn-cs"/>
              </a:rPr>
              <a:t>Type in last name, first name of new Grant Manager</a:t>
            </a:r>
            <a:r>
              <a:rPr kumimoji="0" lang="en-US" sz="1600" b="1" i="0" u="none" strike="noStrike" kern="0" cap="none" spc="0" normalizeH="0" noProof="0" dirty="0" smtClean="0">
                <a:ln>
                  <a:noFill/>
                </a:ln>
                <a:effectLst/>
                <a:uLnTx/>
                <a:uFillTx/>
                <a:latin typeface="+mn-lt"/>
                <a:ea typeface="+mn-ea"/>
                <a:cs typeface="+mn-cs"/>
              </a:rPr>
              <a:t> and click floppy disk to save</a:t>
            </a:r>
            <a:endParaRPr kumimoji="0" lang="en-US" sz="1600" b="1" i="0" u="none" strike="noStrike" kern="0" cap="none" spc="0" normalizeH="0" baseline="0" noProof="0" dirty="0" smtClean="0">
              <a:ln>
                <a:noFill/>
              </a:ln>
              <a:effectLst/>
              <a:uLnTx/>
              <a:uFillTx/>
              <a:latin typeface="+mn-lt"/>
              <a:ea typeface="+mn-ea"/>
              <a:cs typeface="+mn-cs"/>
            </a:endParaRPr>
          </a:p>
        </p:txBody>
      </p:sp>
      <p:cxnSp>
        <p:nvCxnSpPr>
          <p:cNvPr id="6" name="Straight Arrow Connector 5"/>
          <p:cNvCxnSpPr/>
          <p:nvPr/>
        </p:nvCxnSpPr>
        <p:spPr>
          <a:xfrm>
            <a:off x="5562600" y="2743200"/>
            <a:ext cx="457200" cy="381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Oval 7"/>
          <p:cNvSpPr/>
          <p:nvPr/>
        </p:nvSpPr>
        <p:spPr>
          <a:xfrm>
            <a:off x="6019800" y="2971800"/>
            <a:ext cx="2667000" cy="3048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57143C14-4DDE-4688-8B99-FB59BAAC6260}"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Grant Manager/Revert to Previous Grant Manager</a:t>
            </a:r>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83</a:t>
            </a:fld>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33399" y="1309688"/>
            <a:ext cx="8153401" cy="4238625"/>
          </a:xfrm>
          <a:prstGeom prst="rect">
            <a:avLst/>
          </a:prstGeom>
          <a:noFill/>
          <a:ln w="9525">
            <a:noFill/>
            <a:miter lim="800000"/>
            <a:headEnd/>
            <a:tailEnd/>
          </a:ln>
        </p:spPr>
      </p:pic>
      <p:sp>
        <p:nvSpPr>
          <p:cNvPr id="5" name="Content Placeholder 2"/>
          <p:cNvSpPr txBox="1">
            <a:spLocks/>
          </p:cNvSpPr>
          <p:nvPr/>
        </p:nvSpPr>
        <p:spPr>
          <a:xfrm>
            <a:off x="4419600" y="2362200"/>
            <a:ext cx="3962400" cy="4572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effectLst/>
                <a:uLnTx/>
                <a:uFillTx/>
                <a:latin typeface="+mn-lt"/>
                <a:ea typeface="+mn-ea"/>
                <a:cs typeface="+mn-cs"/>
              </a:rPr>
              <a:t>The new Gran</a:t>
            </a:r>
            <a:r>
              <a:rPr lang="en-US" sz="1600" b="1" kern="0" dirty="0" smtClean="0"/>
              <a:t>t Manager now appears. </a:t>
            </a:r>
            <a:endParaRPr kumimoji="0" lang="en-US" sz="1600" b="1" i="0" u="none" strike="noStrike" kern="0" cap="none" spc="0" normalizeH="0" baseline="0" noProof="0" dirty="0" smtClean="0">
              <a:ln>
                <a:noFill/>
              </a:ln>
              <a:effectLst/>
              <a:uLnTx/>
              <a:uFillTx/>
              <a:latin typeface="+mn-lt"/>
              <a:ea typeface="+mn-ea"/>
              <a:cs typeface="+mn-cs"/>
            </a:endParaRPr>
          </a:p>
        </p:txBody>
      </p:sp>
      <p:cxnSp>
        <p:nvCxnSpPr>
          <p:cNvPr id="6" name="Straight Arrow Connector 5"/>
          <p:cNvCxnSpPr/>
          <p:nvPr/>
        </p:nvCxnSpPr>
        <p:spPr>
          <a:xfrm>
            <a:off x="5562600" y="2743200"/>
            <a:ext cx="4572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Content Placeholder 2"/>
          <p:cNvSpPr txBox="1">
            <a:spLocks/>
          </p:cNvSpPr>
          <p:nvPr/>
        </p:nvSpPr>
        <p:spPr>
          <a:xfrm>
            <a:off x="4648200" y="3505200"/>
            <a:ext cx="3962400" cy="457200"/>
          </a:xfrm>
          <a:prstGeom prst="rect">
            <a:avLst/>
          </a:prstGeom>
          <a:solidFill>
            <a:schemeClr val="bg1"/>
          </a:solidFill>
          <a:ln>
            <a:solidFill>
              <a:schemeClr val="tx1"/>
            </a:solidFill>
          </a:ln>
        </p:spPr>
        <p:txBody>
          <a:bodyPr/>
          <a:lstStyle/>
          <a:p>
            <a:pPr marL="0" marR="0" lvl="0" indent="-228600" algn="l" defTabSz="457200" rtl="0" eaLnBrk="1" fontAlgn="base" latinLnBrk="0" hangingPunct="1">
              <a:lnSpc>
                <a:spcPct val="90000"/>
              </a:lnSpc>
              <a:spcBef>
                <a:spcPct val="20000"/>
              </a:spcBef>
              <a:spcAft>
                <a:spcPts val="600"/>
              </a:spcAft>
              <a:buClr>
                <a:srgbClr val="C50017"/>
              </a:buClr>
              <a:buSzTx/>
              <a:buFont typeface="Arial" charset="0"/>
              <a:buNone/>
              <a:tabLst/>
              <a:defRPr/>
            </a:pPr>
            <a:r>
              <a:rPr kumimoji="0" lang="en-US" sz="1600" b="1" i="0" u="none" strike="noStrike" kern="0" cap="none" spc="0" normalizeH="0" baseline="0" noProof="0" dirty="0" smtClean="0">
                <a:ln>
                  <a:noFill/>
                </a:ln>
                <a:effectLst/>
                <a:uLnTx/>
                <a:uFillTx/>
                <a:latin typeface="+mn-lt"/>
                <a:ea typeface="+mn-ea"/>
                <a:cs typeface="+mn-cs"/>
              </a:rPr>
              <a:t>To revert</a:t>
            </a:r>
            <a:r>
              <a:rPr kumimoji="0" lang="en-US" sz="1600" b="1" i="0" u="none" strike="noStrike" kern="0" cap="none" spc="0" normalizeH="0" noProof="0" dirty="0" smtClean="0">
                <a:ln>
                  <a:noFill/>
                </a:ln>
                <a:effectLst/>
                <a:uLnTx/>
                <a:uFillTx/>
                <a:latin typeface="+mn-lt"/>
                <a:ea typeface="+mn-ea"/>
                <a:cs typeface="+mn-cs"/>
              </a:rPr>
              <a:t> back to the previous Grant Manager, click on the red minus icon</a:t>
            </a:r>
            <a:endParaRPr kumimoji="0" lang="en-US" sz="1600" b="1" i="0" u="none" strike="noStrike" kern="0" cap="none" spc="0" normalizeH="0" baseline="0" noProof="0" dirty="0" smtClean="0">
              <a:ln>
                <a:noFill/>
              </a:ln>
              <a:effectLst/>
              <a:uLnTx/>
              <a:uFillTx/>
              <a:latin typeface="+mn-lt"/>
              <a:ea typeface="+mn-ea"/>
              <a:cs typeface="+mn-cs"/>
            </a:endParaRPr>
          </a:p>
        </p:txBody>
      </p:sp>
      <p:sp>
        <p:nvSpPr>
          <p:cNvPr id="9" name="Oval 8"/>
          <p:cNvSpPr/>
          <p:nvPr/>
        </p:nvSpPr>
        <p:spPr>
          <a:xfrm>
            <a:off x="5943600" y="2895600"/>
            <a:ext cx="13716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5200" y="2895600"/>
            <a:ext cx="228600" cy="381000"/>
          </a:xfrm>
          <a:prstGeom prst="ellipse">
            <a:avLst/>
          </a:prstGeom>
          <a:noFill/>
          <a:ln w="41275">
            <a:solidFill>
              <a:srgbClr val="812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7620000" y="3276600"/>
            <a:ext cx="3048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514600"/>
            <a:ext cx="6781800" cy="990600"/>
          </a:xfrm>
        </p:spPr>
        <p:txBody>
          <a:bodyPr/>
          <a:lstStyle/>
          <a:p>
            <a:pPr algn="ctr"/>
            <a:r>
              <a:rPr lang="en-US" dirty="0" smtClean="0"/>
              <a:t>Questions?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 Certification</a:t>
            </a:r>
            <a:endParaRPr lang="en-US" dirty="0"/>
          </a:p>
        </p:txBody>
      </p:sp>
      <p:sp>
        <p:nvSpPr>
          <p:cNvPr id="8" name="Content Placeholder 2"/>
          <p:cNvSpPr>
            <a:spLocks noGrp="1"/>
          </p:cNvSpPr>
          <p:nvPr>
            <p:ph idx="1"/>
          </p:nvPr>
        </p:nvSpPr>
        <p:spPr/>
        <p:txBody>
          <a:bodyPr/>
          <a:lstStyle/>
          <a:p>
            <a:pPr lvl="1"/>
            <a:r>
              <a:rPr lang="en-US" sz="1400" b="1" dirty="0" smtClean="0">
                <a:solidFill>
                  <a:schemeClr val="tx1"/>
                </a:solidFill>
              </a:rPr>
              <a:t>Why do some of my certifiers have a total effort % that is 99% or 101%?</a:t>
            </a:r>
          </a:p>
          <a:p>
            <a:pPr lvl="2"/>
            <a:r>
              <a:rPr lang="en-US" sz="1200" dirty="0" smtClean="0">
                <a:solidFill>
                  <a:schemeClr val="tx1"/>
                </a:solidFill>
              </a:rPr>
              <a:t>Because we are certifying in whole numbers, the system will round up to 1% if the computed effort (salary + cost share) equates is greater than 0%, but less than 0.5%.  Often this will result in total effort of 99%-101%.</a:t>
            </a:r>
          </a:p>
          <a:p>
            <a:pPr lvl="1"/>
            <a:r>
              <a:rPr lang="en-US" sz="1400" b="1" dirty="0" smtClean="0">
                <a:solidFill>
                  <a:schemeClr val="tx1"/>
                </a:solidFill>
              </a:rPr>
              <a:t>Shouldn’t certifiers only certify 100% effort?</a:t>
            </a:r>
          </a:p>
          <a:p>
            <a:pPr lvl="2"/>
            <a:r>
              <a:rPr lang="en-US" sz="1200" dirty="0" smtClean="0">
                <a:solidFill>
                  <a:schemeClr val="tx1"/>
                </a:solidFill>
              </a:rPr>
              <a:t>Due to rounding, the system allows certifiers to certify effort from 99%-101%.  If a certifier refuses to certify anything but 100% effort, please contact the </a:t>
            </a:r>
            <a:r>
              <a:rPr lang="en-US" sz="1200" dirty="0" err="1" smtClean="0">
                <a:solidFill>
                  <a:schemeClr val="tx1"/>
                </a:solidFill>
              </a:rPr>
              <a:t>ecrt</a:t>
            </a:r>
            <a:r>
              <a:rPr lang="en-US" sz="1200" dirty="0" smtClean="0">
                <a:solidFill>
                  <a:schemeClr val="tx1"/>
                </a:solidFill>
              </a:rPr>
              <a:t> Help Desk and copy your tub effort coordinator.</a:t>
            </a:r>
          </a:p>
          <a:p>
            <a:pPr lvl="1"/>
            <a:r>
              <a:rPr lang="en-US" sz="1400" b="1" dirty="0" smtClean="0">
                <a:solidFill>
                  <a:schemeClr val="tx1"/>
                </a:solidFill>
              </a:rPr>
              <a:t>Does the FTE come into play in ECRT; what if you are certifying for a half-time employee?</a:t>
            </a:r>
            <a:r>
              <a:rPr lang="en-US" sz="1400" dirty="0" smtClean="0">
                <a:solidFill>
                  <a:schemeClr val="tx1"/>
                </a:solidFill>
              </a:rPr>
              <a:t>  </a:t>
            </a:r>
          </a:p>
          <a:p>
            <a:pPr lvl="2"/>
            <a:r>
              <a:rPr lang="en-US" sz="1200" dirty="0" smtClean="0">
                <a:solidFill>
                  <a:schemeClr val="tx1"/>
                </a:solidFill>
              </a:rPr>
              <a:t>The effort % in </a:t>
            </a:r>
            <a:r>
              <a:rPr lang="en-US" sz="1200" dirty="0" err="1" smtClean="0">
                <a:solidFill>
                  <a:schemeClr val="tx1"/>
                </a:solidFill>
              </a:rPr>
              <a:t>ecrt</a:t>
            </a:r>
            <a:r>
              <a:rPr lang="en-US" sz="1200" dirty="0" smtClean="0">
                <a:solidFill>
                  <a:schemeClr val="tx1"/>
                </a:solidFill>
              </a:rPr>
              <a:t> is based solely on the charges to an account out of the total salary charges for an individual.  Even though we display the FTE value, it does not impact the calculated effort % in </a:t>
            </a:r>
            <a:r>
              <a:rPr lang="en-US" sz="1200" dirty="0" err="1" smtClean="0">
                <a:solidFill>
                  <a:schemeClr val="tx1"/>
                </a:solidFill>
              </a:rPr>
              <a:t>ecrt</a:t>
            </a:r>
            <a:r>
              <a:rPr lang="en-US" sz="1200" dirty="0" smtClean="0">
                <a:solidFill>
                  <a:schemeClr val="tx1"/>
                </a:solidFill>
              </a:rPr>
              <a:t>. </a:t>
            </a:r>
          </a:p>
          <a:p>
            <a:pPr lvl="1"/>
            <a:r>
              <a:rPr lang="en-US" sz="1400" b="1" dirty="0" smtClean="0">
                <a:solidFill>
                  <a:schemeClr val="tx1"/>
                </a:solidFill>
              </a:rPr>
              <a:t>Will certifiers be notified and reminded that they need to certify?  </a:t>
            </a:r>
          </a:p>
          <a:p>
            <a:pPr lvl="2"/>
            <a:r>
              <a:rPr lang="en-US" sz="1200" dirty="0" smtClean="0">
                <a:solidFill>
                  <a:schemeClr val="tx1"/>
                </a:solidFill>
              </a:rPr>
              <a:t>Every certifier in the system will receive an initial email to let them know the certification process is open and ready.  In addition, 3 reminder emails will be sent to each certifier when there are 14, 7, and 3 days remaining if the certifications are still not complete. </a:t>
            </a:r>
          </a:p>
          <a:p>
            <a:pPr lvl="0"/>
            <a:endParaRPr lang="en-US" sz="1800" dirty="0" smtClean="0">
              <a:solidFill>
                <a:schemeClr val="tx1"/>
              </a:solidFill>
            </a:endParaRPr>
          </a:p>
        </p:txBody>
      </p:sp>
      <p:sp>
        <p:nvSpPr>
          <p:cNvPr id="4" name="Slide Number Placeholder 3"/>
          <p:cNvSpPr>
            <a:spLocks noGrp="1"/>
          </p:cNvSpPr>
          <p:nvPr>
            <p:ph type="sldNum" sz="quarter" idx="10"/>
          </p:nvPr>
        </p:nvSpPr>
        <p:spPr/>
        <p:txBody>
          <a:bodyPr/>
          <a:lstStyle/>
          <a:p>
            <a:fld id="{57143C14-4DDE-4688-8B99-FB59BAAC6260}"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 Review</a:t>
            </a:r>
            <a:endParaRPr lang="en-US" dirty="0"/>
          </a:p>
        </p:txBody>
      </p:sp>
      <p:sp>
        <p:nvSpPr>
          <p:cNvPr id="8" name="Content Placeholder 2"/>
          <p:cNvSpPr>
            <a:spLocks noGrp="1"/>
          </p:cNvSpPr>
          <p:nvPr>
            <p:ph idx="1"/>
          </p:nvPr>
        </p:nvSpPr>
        <p:spPr>
          <a:xfrm>
            <a:off x="228600" y="838200"/>
            <a:ext cx="8686800" cy="4724400"/>
          </a:xfrm>
        </p:spPr>
        <p:txBody>
          <a:bodyPr/>
          <a:lstStyle/>
          <a:p>
            <a:pPr lvl="1"/>
            <a:r>
              <a:rPr lang="en-US" sz="1400" b="1" dirty="0" smtClean="0">
                <a:solidFill>
                  <a:schemeClr val="tx1"/>
                </a:solidFill>
              </a:rPr>
              <a:t>What if my certifier has over 101% effort? </a:t>
            </a:r>
          </a:p>
          <a:p>
            <a:pPr lvl="2"/>
            <a:r>
              <a:rPr lang="en-US" sz="1200" dirty="0" smtClean="0">
                <a:solidFill>
                  <a:schemeClr val="tx1"/>
                </a:solidFill>
              </a:rPr>
              <a:t>Always review the charges first to ensure that the allocations are correct.  If the allocations are incorrect, a salary journal will need to be processed to correct the charges. </a:t>
            </a:r>
          </a:p>
          <a:p>
            <a:pPr lvl="2"/>
            <a:r>
              <a:rPr lang="en-US" sz="1200" dirty="0" smtClean="0">
                <a:solidFill>
                  <a:schemeClr val="tx1"/>
                </a:solidFill>
              </a:rPr>
              <a:t> If the total effort is greater than 101% due to rounding or salary journals incorrectly coded to FY13, please contact the </a:t>
            </a:r>
            <a:r>
              <a:rPr lang="en-US" sz="1200" dirty="0" err="1" smtClean="0">
                <a:solidFill>
                  <a:schemeClr val="tx1"/>
                </a:solidFill>
              </a:rPr>
              <a:t>ecrt</a:t>
            </a:r>
            <a:r>
              <a:rPr lang="en-US" sz="1200" dirty="0" smtClean="0">
                <a:solidFill>
                  <a:schemeClr val="tx1"/>
                </a:solidFill>
              </a:rPr>
              <a:t> Help Desk.</a:t>
            </a:r>
          </a:p>
          <a:p>
            <a:pPr lvl="1"/>
            <a:r>
              <a:rPr lang="en-US" sz="1400" b="1" dirty="0" smtClean="0">
                <a:solidFill>
                  <a:schemeClr val="tx1"/>
                </a:solidFill>
              </a:rPr>
              <a:t>Why do some transactions have a start and end date of 7/1/2012-6/30/2013 (FY13)?</a:t>
            </a:r>
          </a:p>
          <a:p>
            <a:pPr lvl="2"/>
            <a:r>
              <a:rPr lang="en-US" sz="1200" dirty="0" smtClean="0">
                <a:solidFill>
                  <a:schemeClr val="tx1"/>
                </a:solidFill>
              </a:rPr>
              <a:t>With the exception of SPH, all salary journals to annual object codes that were posted in FY13 were hard coded with these dates to account for the missing period of performance field in the GL.  As of FY14, all journals will list the quarter selected in the GL (or Wasabi).</a:t>
            </a:r>
          </a:p>
          <a:p>
            <a:pPr lvl="1"/>
            <a:r>
              <a:rPr lang="en-US" sz="1400" b="1" dirty="0" smtClean="0">
                <a:solidFill>
                  <a:schemeClr val="tx1"/>
                </a:solidFill>
              </a:rPr>
              <a:t>Why does the payroll data not include accruals? </a:t>
            </a:r>
          </a:p>
          <a:p>
            <a:pPr lvl="2"/>
            <a:r>
              <a:rPr lang="en-US" sz="1200" dirty="0" smtClean="0">
                <a:solidFill>
                  <a:schemeClr val="tx1"/>
                </a:solidFill>
              </a:rPr>
              <a:t>ECRT pulls in detailed payroll transactions and captures actual costs.  The system automatically prorates the payroll based on the period of performance for what is hitting the G/L.</a:t>
            </a:r>
          </a:p>
          <a:p>
            <a:pPr lvl="1"/>
            <a:r>
              <a:rPr lang="en-US" sz="1400" b="1" dirty="0" smtClean="0">
                <a:solidFill>
                  <a:schemeClr val="tx1"/>
                </a:solidFill>
              </a:rPr>
              <a:t>Will a PEC/TEC receive an email notifying them of them of the status of who hasn¹t certified?</a:t>
            </a:r>
          </a:p>
          <a:p>
            <a:pPr lvl="2"/>
            <a:r>
              <a:rPr lang="en-US" sz="1200" dirty="0" smtClean="0">
                <a:solidFill>
                  <a:schemeClr val="tx1"/>
                </a:solidFill>
              </a:rPr>
              <a:t>The PEC will be sent an email that will summarize and list the individuals in that department who received a certification period opening email and the individuals who had not completed certification when each reminder email was sent.  The email also lists those who were auto-processed. There are also several monitoring reports that can aid tub and department administrators in reviewing the status of all certifications in their respective unit. </a:t>
            </a:r>
          </a:p>
          <a:p>
            <a:pPr lvl="1"/>
            <a:r>
              <a:rPr lang="en-US" sz="1400" b="1" dirty="0" smtClean="0">
                <a:solidFill>
                  <a:schemeClr val="tx1"/>
                </a:solidFill>
              </a:rPr>
              <a:t>What if there are spelling errors in project titles or certifiers names? </a:t>
            </a:r>
          </a:p>
          <a:p>
            <a:pPr lvl="2"/>
            <a:r>
              <a:rPr lang="en-US" sz="1200" dirty="0" smtClean="0">
                <a:solidFill>
                  <a:schemeClr val="tx1"/>
                </a:solidFill>
              </a:rPr>
              <a:t>GMAS is just a repository and pulls information from multiple sources.  If there are spelling errors in project titles, etc. you would need to go to the source system, such as GMAS, in order to correct.  </a:t>
            </a:r>
          </a:p>
          <a:p>
            <a:pPr lvl="2"/>
            <a:endParaRPr lang="en-US" sz="1200" dirty="0" smtClean="0">
              <a:solidFill>
                <a:schemeClr val="tx1"/>
              </a:solidFill>
            </a:endParaRPr>
          </a:p>
          <a:p>
            <a:pPr lvl="2"/>
            <a:endParaRPr lang="en-US" sz="1200" dirty="0" smtClean="0">
              <a:solidFill>
                <a:schemeClr val="tx1"/>
              </a:solidFill>
            </a:endParaRPr>
          </a:p>
          <a:p>
            <a:pPr lvl="0"/>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57143C14-4DDE-4688-8B99-FB59BAAC6260}" type="slidenum">
              <a:rPr lang="en-US" smtClean="0"/>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 Department Setup/Security</a:t>
            </a:r>
            <a:endParaRPr lang="en-US" dirty="0"/>
          </a:p>
        </p:txBody>
      </p:sp>
      <p:sp>
        <p:nvSpPr>
          <p:cNvPr id="8" name="Content Placeholder 2"/>
          <p:cNvSpPr>
            <a:spLocks noGrp="1"/>
          </p:cNvSpPr>
          <p:nvPr>
            <p:ph idx="1"/>
          </p:nvPr>
        </p:nvSpPr>
        <p:spPr>
          <a:xfrm>
            <a:off x="457200" y="838200"/>
            <a:ext cx="8305800" cy="4724400"/>
          </a:xfrm>
        </p:spPr>
        <p:txBody>
          <a:bodyPr/>
          <a:lstStyle/>
          <a:p>
            <a:pPr lvl="1"/>
            <a:r>
              <a:rPr lang="en-US" sz="1400" b="1" dirty="0" smtClean="0">
                <a:solidFill>
                  <a:schemeClr val="tx1"/>
                </a:solidFill>
              </a:rPr>
              <a:t>Why did statements get routed to me or one of my grant managers when the certifier and his/her accounts do not belong in our portfolios?</a:t>
            </a:r>
          </a:p>
          <a:p>
            <a:pPr lvl="2"/>
            <a:r>
              <a:rPr lang="en-US" sz="1200" dirty="0" smtClean="0">
                <a:solidFill>
                  <a:schemeClr val="tx1"/>
                </a:solidFill>
              </a:rPr>
              <a:t>The department configurations were setup based on the most recent documentation completed during the ecrt Department Outreach effort.  </a:t>
            </a:r>
          </a:p>
          <a:p>
            <a:pPr lvl="2"/>
            <a:r>
              <a:rPr lang="en-US" sz="1200" dirty="0" smtClean="0">
                <a:solidFill>
                  <a:schemeClr val="tx1"/>
                </a:solidFill>
              </a:rPr>
              <a:t>Portfolios may have since changed, and can now be updated and managed by the department Primary Effort Coordinator or any Secondary Effort Coordinators who have the same security. </a:t>
            </a:r>
          </a:p>
          <a:p>
            <a:pPr lvl="2"/>
            <a:r>
              <a:rPr lang="en-US" sz="1200" dirty="0" smtClean="0">
                <a:solidFill>
                  <a:schemeClr val="tx1"/>
                </a:solidFill>
              </a:rPr>
              <a:t>If your documentation was not finalized or confirmed, the configuration was setup to the best of our knowledge and should be updated by the Primary or Secondary Effort Coordinator.</a:t>
            </a:r>
          </a:p>
          <a:p>
            <a:pPr lvl="1"/>
            <a:r>
              <a:rPr lang="en-US" sz="1400" b="1" dirty="0" smtClean="0">
                <a:solidFill>
                  <a:schemeClr val="tx1"/>
                </a:solidFill>
              </a:rPr>
              <a:t>What if there are faculty or other academic appointees who belong to my department and have sponsored charges, but do not appear on my Department Dashboard?</a:t>
            </a:r>
          </a:p>
          <a:p>
            <a:pPr lvl="2"/>
            <a:r>
              <a:rPr lang="en-US" sz="1200" dirty="0" smtClean="0">
                <a:solidFill>
                  <a:schemeClr val="tx1"/>
                </a:solidFill>
              </a:rPr>
              <a:t>If a faculty member or other academic appointee does not appear in your department, the individual was either not assigned to a department or may have been assigned to another department.</a:t>
            </a:r>
          </a:p>
          <a:p>
            <a:pPr lvl="2"/>
            <a:r>
              <a:rPr lang="en-US" sz="1200" dirty="0" smtClean="0">
                <a:solidFill>
                  <a:schemeClr val="tx1"/>
                </a:solidFill>
              </a:rPr>
              <a:t>If you know that your department is responsible for the annual effort certification for this individual,  submit a request for security through your designated Authorized Requestor.</a:t>
            </a:r>
          </a:p>
          <a:p>
            <a:pPr lvl="2"/>
            <a:endParaRPr lang="en-US" sz="1400" dirty="0" smtClean="0">
              <a:solidFill>
                <a:schemeClr val="tx1"/>
              </a:solidFill>
            </a:endParaRPr>
          </a:p>
          <a:p>
            <a:pPr lvl="2"/>
            <a:endParaRPr lang="en-US" sz="1200" dirty="0" smtClean="0">
              <a:solidFill>
                <a:schemeClr val="tx1"/>
              </a:solidFill>
            </a:endParaRPr>
          </a:p>
          <a:p>
            <a:pPr lvl="1"/>
            <a:endParaRPr lang="en-US" sz="1400" dirty="0" smtClean="0">
              <a:solidFill>
                <a:schemeClr val="tx1"/>
              </a:solidFill>
            </a:endParaRPr>
          </a:p>
          <a:p>
            <a:pPr lvl="0"/>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57143C14-4DDE-4688-8B99-FB59BAAC6260}" type="slidenum">
              <a:rPr lang="en-US" smtClean="0"/>
              <a:pPr/>
              <a:t>87</a:t>
            </a:fld>
            <a:endParaRPr lang="en-US" dirty="0"/>
          </a:p>
        </p:txBody>
      </p:sp>
    </p:spTree>
    <p:extLst>
      <p:ext uri="{BB962C8B-B14F-4D97-AF65-F5344CB8AC3E}">
        <p14:creationId xmlns:p14="http://schemas.microsoft.com/office/powerpoint/2010/main" xmlns="" val="21092167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 Department Setup/Security (Cont.)</a:t>
            </a:r>
            <a:endParaRPr lang="en-US" dirty="0"/>
          </a:p>
        </p:txBody>
      </p:sp>
      <p:sp>
        <p:nvSpPr>
          <p:cNvPr id="8" name="Content Placeholder 2"/>
          <p:cNvSpPr>
            <a:spLocks noGrp="1"/>
          </p:cNvSpPr>
          <p:nvPr>
            <p:ph idx="1"/>
          </p:nvPr>
        </p:nvSpPr>
        <p:spPr/>
        <p:txBody>
          <a:bodyPr/>
          <a:lstStyle/>
          <a:p>
            <a:pPr lvl="1"/>
            <a:r>
              <a:rPr lang="en-US" sz="1400" b="1" dirty="0" smtClean="0">
                <a:solidFill>
                  <a:schemeClr val="tx1"/>
                </a:solidFill>
              </a:rPr>
              <a:t>How do I verify that my department administrators have the appropriate security? </a:t>
            </a:r>
          </a:p>
          <a:p>
            <a:pPr lvl="2"/>
            <a:r>
              <a:rPr lang="en-US" sz="1200" dirty="0">
                <a:solidFill>
                  <a:schemeClr val="tx1"/>
                </a:solidFill>
              </a:rPr>
              <a:t>If you are requesting a change in role for an individual who is currently assigned to your department, e.g. making a grant manager a primary effort coordinator, you should first verify their current security role.  You should also verify an individual’s security role after a new administrator has been assigned to your department per a request for security access. </a:t>
            </a:r>
          </a:p>
          <a:p>
            <a:pPr lvl="2"/>
            <a:r>
              <a:rPr lang="en-US" sz="1200" dirty="0">
                <a:solidFill>
                  <a:schemeClr val="tx1"/>
                </a:solidFill>
              </a:rPr>
              <a:t>On the Department Information tab of the Department Dashboard, click the Manage User icon </a:t>
            </a:r>
            <a:r>
              <a:rPr lang="en-US" sz="1200" dirty="0" smtClean="0">
                <a:solidFill>
                  <a:schemeClr val="tx1"/>
                </a:solidFill>
              </a:rPr>
              <a:t>(    ) next </a:t>
            </a:r>
            <a:r>
              <a:rPr lang="en-US" sz="1200" dirty="0">
                <a:solidFill>
                  <a:schemeClr val="tx1"/>
                </a:solidFill>
              </a:rPr>
              <a:t>to an effort coordinator (i.e. department administrator).  On the Manage Users screen, scroll to the bottom and review the Roles section.  A checkmark should appear next to the appropriate security roles for that individual.</a:t>
            </a:r>
          </a:p>
          <a:p>
            <a:pPr lvl="2"/>
            <a:r>
              <a:rPr lang="en-US" sz="1200" dirty="0">
                <a:solidFill>
                  <a:schemeClr val="tx1"/>
                </a:solidFill>
              </a:rPr>
              <a:t>Access to this functionality is only available to Tub Effort Coordinators, Primary Effort Coordinators, and any Secondary Effort Coordinator who have the same security.</a:t>
            </a:r>
          </a:p>
          <a:p>
            <a:pPr lvl="2"/>
            <a:r>
              <a:rPr lang="en-US" sz="1200" dirty="0">
                <a:solidFill>
                  <a:schemeClr val="tx1"/>
                </a:solidFill>
              </a:rPr>
              <a:t>If a role is incorrectly assigned, please contact the ecrt Help Desk.</a:t>
            </a:r>
          </a:p>
          <a:p>
            <a:pPr marL="457200" lvl="1" indent="0">
              <a:buNone/>
            </a:pPr>
            <a:endParaRPr lang="en-US" sz="1400" dirty="0" smtClean="0">
              <a:solidFill>
                <a:schemeClr val="tx1"/>
              </a:solidFill>
            </a:endParaRPr>
          </a:p>
          <a:p>
            <a:pPr lvl="2"/>
            <a:endParaRPr lang="en-US" sz="1200" dirty="0" smtClean="0">
              <a:solidFill>
                <a:schemeClr val="tx1"/>
              </a:solidFill>
            </a:endParaRPr>
          </a:p>
          <a:p>
            <a:pPr lvl="2"/>
            <a:endParaRPr lang="en-US" sz="1200" dirty="0" smtClean="0">
              <a:solidFill>
                <a:schemeClr val="tx1"/>
              </a:solidFill>
            </a:endParaRPr>
          </a:p>
          <a:p>
            <a:pPr lvl="1"/>
            <a:endParaRPr lang="en-US" sz="1400" dirty="0" smtClean="0">
              <a:solidFill>
                <a:schemeClr val="tx1"/>
              </a:solidFill>
            </a:endParaRPr>
          </a:p>
          <a:p>
            <a:pPr lvl="0"/>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57143C14-4DDE-4688-8B99-FB59BAAC6260}" type="slidenum">
              <a:rPr lang="en-US" smtClean="0"/>
              <a:pPr/>
              <a:t>88</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495675"/>
            <a:ext cx="180975" cy="161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37822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 Other</a:t>
            </a:r>
            <a:endParaRPr lang="en-US" dirty="0"/>
          </a:p>
        </p:txBody>
      </p:sp>
      <p:sp>
        <p:nvSpPr>
          <p:cNvPr id="8" name="Content Placeholder 2"/>
          <p:cNvSpPr>
            <a:spLocks noGrp="1"/>
          </p:cNvSpPr>
          <p:nvPr>
            <p:ph idx="1"/>
          </p:nvPr>
        </p:nvSpPr>
        <p:spPr/>
        <p:txBody>
          <a:bodyPr/>
          <a:lstStyle/>
          <a:p>
            <a:pPr lvl="1"/>
            <a:r>
              <a:rPr lang="en-US" sz="1600" b="1" dirty="0" smtClean="0">
                <a:solidFill>
                  <a:schemeClr val="tx1"/>
                </a:solidFill>
              </a:rPr>
              <a:t>What is the plan to train faculty and provide them with the training materials? </a:t>
            </a:r>
            <a:r>
              <a:rPr lang="en-US" sz="1600" dirty="0" smtClean="0">
                <a:solidFill>
                  <a:schemeClr val="tx1"/>
                </a:solidFill>
              </a:rPr>
              <a:t> </a:t>
            </a:r>
          </a:p>
          <a:p>
            <a:pPr lvl="2"/>
            <a:r>
              <a:rPr lang="en-US" sz="1400" dirty="0" smtClean="0">
                <a:solidFill>
                  <a:schemeClr val="tx1"/>
                </a:solidFill>
              </a:rPr>
              <a:t>Currently, we do not have a formal training session geared towards the certifiers and designees.  We will, however, have online simulations as well as quick reference cards that the certifiers can use to guide themselves through the process.  Because we are relying more on the PEC’s and GM’s to work one-on-one with certifiers, we will train these individuals on the system screens unique to certifiers and the specific actions certifiers must take to complete the certification. </a:t>
            </a:r>
          </a:p>
        </p:txBody>
      </p:sp>
      <p:sp>
        <p:nvSpPr>
          <p:cNvPr id="4" name="Slide Number Placeholder 3"/>
          <p:cNvSpPr>
            <a:spLocks noGrp="1"/>
          </p:cNvSpPr>
          <p:nvPr>
            <p:ph type="sldNum" sz="quarter" idx="10"/>
          </p:nvPr>
        </p:nvSpPr>
        <p:spPr/>
        <p:txBody>
          <a:bodyPr/>
          <a:lstStyle/>
          <a:p>
            <a:fld id="{57143C14-4DDE-4688-8B99-FB59BAAC6260}" type="slidenum">
              <a:rPr lang="en-US" smtClean="0"/>
              <a:pPr/>
              <a:t>89</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495675"/>
            <a:ext cx="180975" cy="161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378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Definitions</a:t>
            </a:r>
            <a:endParaRPr lang="en-US" dirty="0"/>
          </a:p>
        </p:txBody>
      </p:sp>
      <p:sp>
        <p:nvSpPr>
          <p:cNvPr id="8" name="Content Placeholder 7"/>
          <p:cNvSpPr>
            <a:spLocks noGrp="1"/>
          </p:cNvSpPr>
          <p:nvPr>
            <p:ph idx="1"/>
          </p:nvPr>
        </p:nvSpPr>
        <p:spPr>
          <a:xfrm>
            <a:off x="457200" y="1143000"/>
            <a:ext cx="8305800" cy="4953000"/>
          </a:xfrm>
        </p:spPr>
        <p:txBody>
          <a:bodyPr/>
          <a:lstStyle/>
          <a:p>
            <a:r>
              <a:rPr lang="en-US" dirty="0" smtClean="0">
                <a:solidFill>
                  <a:schemeClr val="tx1"/>
                </a:solidFill>
              </a:rPr>
              <a:t>Effort Reporting – method of certifying that an individual was compensated based on his or her activity performed during a specific period.</a:t>
            </a:r>
          </a:p>
          <a:p>
            <a:r>
              <a:rPr lang="en-US" dirty="0" smtClean="0">
                <a:solidFill>
                  <a:schemeClr val="tx1"/>
                </a:solidFill>
              </a:rPr>
              <a:t>Salary Certification – mechanism by which faculty or staff verifies that work was performed and states that the salaries and wages charged to sponsored awards, or to other categories as direct charges, are reasonable in relation to the work performed.</a:t>
            </a:r>
          </a:p>
          <a:p>
            <a:r>
              <a:rPr lang="en-US" dirty="0" smtClean="0">
                <a:solidFill>
                  <a:schemeClr val="tx1"/>
                </a:solidFill>
              </a:rPr>
              <a:t>Effort Statement/Annual – allows faculty, principal investigators, </a:t>
            </a:r>
            <a:r>
              <a:rPr lang="en-US" dirty="0">
                <a:solidFill>
                  <a:schemeClr val="tx1"/>
                </a:solidFill>
              </a:rPr>
              <a:t>and other academic professionals (6030s)</a:t>
            </a:r>
            <a:r>
              <a:rPr lang="en-US" dirty="0" smtClean="0">
                <a:solidFill>
                  <a:schemeClr val="tx1"/>
                </a:solidFill>
              </a:rPr>
              <a:t> to </a:t>
            </a:r>
            <a:r>
              <a:rPr lang="en-US" dirty="0">
                <a:solidFill>
                  <a:schemeClr val="tx1"/>
                </a:solidFill>
              </a:rPr>
              <a:t>certify their own </a:t>
            </a:r>
            <a:r>
              <a:rPr lang="en-US" dirty="0" smtClean="0">
                <a:solidFill>
                  <a:schemeClr val="tx1"/>
                </a:solidFill>
              </a:rPr>
              <a:t>effort.</a:t>
            </a:r>
          </a:p>
          <a:p>
            <a:r>
              <a:rPr lang="en-US" dirty="0" smtClean="0">
                <a:solidFill>
                  <a:schemeClr val="tx1"/>
                </a:solidFill>
              </a:rPr>
              <a:t>Project Statement/Quarterly – allows faculty and principal investigators to certify effort for personnel associated with a specific project or account.</a:t>
            </a:r>
          </a:p>
          <a:p>
            <a:r>
              <a:rPr lang="en-US" dirty="0" smtClean="0">
                <a:solidFill>
                  <a:schemeClr val="tx1"/>
                </a:solidFill>
              </a:rPr>
              <a:t>Account – refers to the combination of the associated Chart of Account fund, activity and </a:t>
            </a:r>
            <a:r>
              <a:rPr lang="en-US" dirty="0" err="1" smtClean="0">
                <a:solidFill>
                  <a:schemeClr val="tx1"/>
                </a:solidFill>
              </a:rPr>
              <a:t>subactivity</a:t>
            </a:r>
            <a:r>
              <a:rPr lang="en-US" dirty="0" smtClean="0">
                <a:solidFill>
                  <a:schemeClr val="tx1"/>
                </a:solidFill>
              </a:rPr>
              <a:t> values.</a:t>
            </a:r>
          </a:p>
          <a:p>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57200" y="838200"/>
            <a:ext cx="8305800" cy="5715000"/>
          </a:xfrm>
        </p:spPr>
        <p:txBody>
          <a:bodyPr/>
          <a:lstStyle/>
          <a:p>
            <a:r>
              <a:rPr lang="en-US" dirty="0" smtClean="0">
                <a:solidFill>
                  <a:schemeClr val="tx1"/>
                </a:solidFill>
              </a:rPr>
              <a:t>Information about OMB A-21 can be accessed here: </a:t>
            </a:r>
            <a:r>
              <a:rPr lang="en-US" u="sng" dirty="0" smtClean="0">
                <a:solidFill>
                  <a:srgbClr val="0070C0"/>
                </a:solidFill>
                <a:hlinkClick r:id="rId3"/>
              </a:rPr>
              <a:t>http://www.whitehouse.gov/omb/circulars_a021_2004</a:t>
            </a:r>
            <a:endParaRPr lang="en-US" u="sng" dirty="0" smtClean="0">
              <a:solidFill>
                <a:srgbClr val="0070C0"/>
              </a:solidFill>
            </a:endParaRPr>
          </a:p>
          <a:p>
            <a:r>
              <a:rPr lang="en-US" dirty="0" smtClean="0">
                <a:solidFill>
                  <a:schemeClr val="tx1"/>
                </a:solidFill>
              </a:rPr>
              <a:t>Information on OSP's policy handbook</a:t>
            </a:r>
            <a:br>
              <a:rPr lang="en-US" dirty="0" smtClean="0">
                <a:solidFill>
                  <a:schemeClr val="tx1"/>
                </a:solidFill>
              </a:rPr>
            </a:br>
            <a:r>
              <a:rPr lang="en-US" u="sng" dirty="0" smtClean="0">
                <a:solidFill>
                  <a:schemeClr val="tx1"/>
                </a:solidFill>
                <a:hlinkClick r:id="rId4"/>
              </a:rPr>
              <a:t>http://osp.fad.harvard.edu/content/osp-policy-handbook?tid=All</a:t>
            </a:r>
            <a:r>
              <a:rPr lang="en-US" dirty="0" smtClean="0">
                <a:solidFill>
                  <a:schemeClr val="tx1"/>
                </a:solidFill>
              </a:rPr>
              <a:t> </a:t>
            </a:r>
            <a:r>
              <a:rPr lang="en-US" sz="2200" dirty="0" smtClean="0">
                <a:solidFill>
                  <a:schemeClr val="tx1"/>
                </a:solidFill>
              </a:rPr>
              <a:t/>
            </a:r>
            <a:br>
              <a:rPr lang="en-US" sz="2200" dirty="0" smtClean="0">
                <a:solidFill>
                  <a:schemeClr val="tx1"/>
                </a:solidFill>
              </a:rPr>
            </a:br>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a:p>
            <a:r>
              <a:rPr lang="en-US" dirty="0" smtClean="0">
                <a:solidFill>
                  <a:schemeClr val="tx1"/>
                </a:solidFill>
              </a:rPr>
              <a:t>Available on Eureka (pin required) - </a:t>
            </a:r>
            <a:r>
              <a:rPr lang="en-US" dirty="0" smtClean="0">
                <a:solidFill>
                  <a:schemeClr val="tx1"/>
                </a:solidFill>
                <a:hlinkClick r:id="rId5"/>
              </a:rPr>
              <a:t>http://eureka.harvard.edu</a:t>
            </a:r>
            <a:endParaRPr lang="en-US" dirty="0" smtClean="0">
              <a:solidFill>
                <a:schemeClr val="tx1"/>
              </a:solidFill>
            </a:endParaRPr>
          </a:p>
          <a:p>
            <a:pPr lvl="1"/>
            <a:r>
              <a:rPr lang="en-US" sz="2000" dirty="0" smtClean="0">
                <a:solidFill>
                  <a:schemeClr val="tx1"/>
                </a:solidFill>
              </a:rPr>
              <a:t>Online simulations</a:t>
            </a:r>
          </a:p>
          <a:p>
            <a:pPr lvl="1"/>
            <a:r>
              <a:rPr lang="en-US" sz="2000" dirty="0" smtClean="0">
                <a:solidFill>
                  <a:schemeClr val="tx1"/>
                </a:solidFill>
              </a:rPr>
              <a:t>Work Aid</a:t>
            </a:r>
          </a:p>
          <a:p>
            <a:pPr lvl="1">
              <a:buNone/>
            </a:pPr>
            <a:endParaRPr lang="en-US" sz="1800" dirty="0" smtClean="0">
              <a:solidFill>
                <a:schemeClr val="tx1"/>
              </a:solidFill>
            </a:endParaRPr>
          </a:p>
          <a:p>
            <a:r>
              <a:rPr lang="en-US" dirty="0" smtClean="0">
                <a:solidFill>
                  <a:schemeClr val="tx1"/>
                </a:solidFill>
              </a:rPr>
              <a:t>Information about the Effort Reporting Project (pin required): </a:t>
            </a:r>
            <a:r>
              <a:rPr lang="en-US" dirty="0" smtClean="0">
                <a:solidFill>
                  <a:schemeClr val="tx1"/>
                </a:solidFill>
                <a:hlinkClick r:id="rId6"/>
              </a:rPr>
              <a:t>https://wiki.harvard.edu/confluence/pages/viewpage.action?pageId=55642846</a:t>
            </a:r>
            <a:r>
              <a:rPr lang="en-US" dirty="0" smtClean="0">
                <a:solidFill>
                  <a:schemeClr val="tx1"/>
                </a:solidFill>
              </a:rPr>
              <a:t> </a:t>
            </a:r>
          </a:p>
          <a:p>
            <a:pPr lvl="1"/>
            <a:endParaRPr lang="en-US" dirty="0" smtClean="0">
              <a:solidFill>
                <a:schemeClr val="tx1"/>
              </a:solidFill>
            </a:endParaRPr>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solidFill>
                  <a:schemeClr val="tx1"/>
                </a:solidFill>
              </a:rPr>
              <a:t>Questions?</a:t>
            </a:r>
          </a:p>
          <a:p>
            <a:r>
              <a:rPr lang="en-US" dirty="0" smtClean="0">
                <a:solidFill>
                  <a:schemeClr val="tx1"/>
                </a:solidFill>
              </a:rPr>
              <a:t>Comments?</a:t>
            </a:r>
          </a:p>
          <a:p>
            <a:endParaRPr lang="en-US" dirty="0" smtClean="0">
              <a:solidFill>
                <a:schemeClr val="tx1"/>
              </a:solidFill>
            </a:endParaRPr>
          </a:p>
          <a:p>
            <a:endParaRPr lang="en-US" dirty="0" smtClean="0">
              <a:solidFill>
                <a:schemeClr val="tx1"/>
              </a:solidFill>
            </a:endParaRPr>
          </a:p>
          <a:p>
            <a:pPr algn="ctr">
              <a:buNone/>
            </a:pPr>
            <a:r>
              <a:rPr lang="en-US" sz="2800" dirty="0" smtClean="0">
                <a:solidFill>
                  <a:schemeClr val="tx1"/>
                </a:solidFill>
              </a:rPr>
              <a:t>Thank you for coming!</a:t>
            </a:r>
          </a:p>
        </p:txBody>
      </p:sp>
      <p:sp>
        <p:nvSpPr>
          <p:cNvPr id="6" name="Slide Number Placeholder 5"/>
          <p:cNvSpPr>
            <a:spLocks noGrp="1"/>
          </p:cNvSpPr>
          <p:nvPr>
            <p:ph type="sldNum" sz="quarter" idx="10"/>
          </p:nvPr>
        </p:nvSpPr>
        <p:spPr/>
        <p:txBody>
          <a:bodyPr/>
          <a:lstStyle/>
          <a:p>
            <a:fld id="{57143C14-4DDE-4688-8B99-FB59BAAC6260}" type="slidenum">
              <a:rPr lang="en-US" smtClean="0"/>
              <a:pPr/>
              <a:t>91</a:t>
            </a:fld>
            <a:endParaRPr lang="en-US" dirty="0"/>
          </a:p>
        </p:txBody>
      </p:sp>
    </p:spTree>
  </p:cSld>
  <p:clrMapOvr>
    <a:masterClrMapping/>
  </p:clrMapOvr>
</p:sld>
</file>

<file path=ppt/theme/theme1.xml><?xml version="1.0" encoding="utf-8"?>
<a:theme xmlns:a="http://schemas.openxmlformats.org/drawingml/2006/main" name="Theme1">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Thank you Slide">
  <a:themeElements>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TWO">
  <a:themeElements>
    <a:clrScheme name="SLIDE TWO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SLIDE TW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TW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LIDE TWO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lide">
  <a:themeElements>
    <a:clrScheme name="3_Slide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3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Slide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Slide">
  <a:themeElements>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losing Thank you Slide">
  <a:themeElements>
    <a:clrScheme name="1_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fss_Theme1</Template>
  <TotalTime>10340</TotalTime>
  <Words>9448</Words>
  <Application>Microsoft Office PowerPoint</Application>
  <PresentationFormat>On-screen Show (4:3)</PresentationFormat>
  <Paragraphs>1075</Paragraphs>
  <Slides>91</Slides>
  <Notes>85</Notes>
  <HiddenSlides>0</HiddenSlides>
  <MMClips>0</MMClips>
  <ScaleCrop>false</ScaleCrop>
  <HeadingPairs>
    <vt:vector size="4" baseType="variant">
      <vt:variant>
        <vt:lpstr>Theme</vt:lpstr>
      </vt:variant>
      <vt:variant>
        <vt:i4>7</vt:i4>
      </vt:variant>
      <vt:variant>
        <vt:lpstr>Slide Titles</vt:lpstr>
      </vt:variant>
      <vt:variant>
        <vt:i4>91</vt:i4>
      </vt:variant>
    </vt:vector>
  </HeadingPairs>
  <TitlesOfParts>
    <vt:vector size="98" baseType="lpstr">
      <vt:lpstr>Theme1</vt:lpstr>
      <vt:lpstr>Closing Thank you Slide</vt:lpstr>
      <vt:lpstr>SLIDE TWO</vt:lpstr>
      <vt:lpstr>3_Slide</vt:lpstr>
      <vt:lpstr>Blank Slide</vt:lpstr>
      <vt:lpstr>1_Closing Thank you Slide</vt:lpstr>
      <vt:lpstr>1_Theme1</vt:lpstr>
      <vt:lpstr>ecrt   (Effort Certification and Reporting Tool) Basics</vt:lpstr>
      <vt:lpstr>Topics</vt:lpstr>
      <vt:lpstr>Current Effort Reporting Lifecycle and Process </vt:lpstr>
      <vt:lpstr>New Effort Reporting Lifecycle and Process</vt:lpstr>
      <vt:lpstr>Overview of ecrt and the New Effort Reporting Lifecycle </vt:lpstr>
      <vt:lpstr>Transitioning to ecrt Timeline</vt:lpstr>
      <vt:lpstr>Important Information for Transitioning to ecrt </vt:lpstr>
      <vt:lpstr>Salary Object Codes and Certification Mapping</vt:lpstr>
      <vt:lpstr>Terms and Definitions</vt:lpstr>
      <vt:lpstr>Why Certify Effort?</vt:lpstr>
      <vt:lpstr>Risks of Non-Compliance</vt:lpstr>
      <vt:lpstr>Think It Can’t Happen Here?</vt:lpstr>
      <vt:lpstr>Effort Reporting Guidelines</vt:lpstr>
      <vt:lpstr>University-Wide Effort Guidelines</vt:lpstr>
      <vt:lpstr>Maximum Effort Thresholds</vt:lpstr>
      <vt:lpstr>Minimum Effort Thresholds</vt:lpstr>
      <vt:lpstr>Overview of ecrt</vt:lpstr>
      <vt:lpstr>Roles in ecrt</vt:lpstr>
      <vt:lpstr>TUB Effort Coordinator</vt:lpstr>
      <vt:lpstr>Primary (Secondary) Effort Coordinator (PEC/SEC)</vt:lpstr>
      <vt:lpstr>Grant Manager (GM)</vt:lpstr>
      <vt:lpstr>Certifiers</vt:lpstr>
      <vt:lpstr>Typical Review/Certification Lifecycle</vt:lpstr>
      <vt:lpstr>Important Reminder-Payroll Data Confidentiality</vt:lpstr>
      <vt:lpstr>Key University Guidelines - Annual Effort Certifications</vt:lpstr>
      <vt:lpstr>Key University Guidelines Quarterly Project Effort Certifications</vt:lpstr>
      <vt:lpstr>Key University Guidelines Regarding Proxies for Annual Effort Certification</vt:lpstr>
      <vt:lpstr>Key University Guidelines Regarding Designees for Quarterly Project Effort Certification</vt:lpstr>
      <vt:lpstr>Grant Manager Workflow</vt:lpstr>
      <vt:lpstr>Hands-on Grant Manager</vt:lpstr>
      <vt:lpstr>Accessing ecrt</vt:lpstr>
      <vt:lpstr>Reviewing Certification Statements: Individual Effort Statements</vt:lpstr>
      <vt:lpstr>Reviewing Certification Statements: Individual Effort Statements</vt:lpstr>
      <vt:lpstr>Reviewing Certification Statements: Project Statements</vt:lpstr>
      <vt:lpstr>Reviewing Certification Statements: Project Effort Statements</vt:lpstr>
      <vt:lpstr>Placing Statement On Hold</vt:lpstr>
      <vt:lpstr>Pros/Cons on Placing Statements On Hold</vt:lpstr>
      <vt:lpstr>Summary of Department Certifications</vt:lpstr>
      <vt:lpstr>Using Lookup </vt:lpstr>
      <vt:lpstr>Re-opening Certification Process</vt:lpstr>
      <vt:lpstr>Accessing ecrt Reports</vt:lpstr>
      <vt:lpstr>Using ecrt Reports</vt:lpstr>
      <vt:lpstr>ecrt Payroll/Cost Share Reports </vt:lpstr>
      <vt:lpstr>ecrt Management Reports </vt:lpstr>
      <vt:lpstr>ecrt Reports for Grant Managers</vt:lpstr>
      <vt:lpstr>Best Practices for Grant Manager</vt:lpstr>
      <vt:lpstr>Workflow for Certifier (Certification Period)</vt:lpstr>
      <vt:lpstr>Hands-on Certifier</vt:lpstr>
      <vt:lpstr>ecrt Home Page</vt:lpstr>
      <vt:lpstr>ecrt: Home Page Personal Work List</vt:lpstr>
      <vt:lpstr>ecrt: Navigating the Home Page</vt:lpstr>
      <vt:lpstr>ecrt: Personal Work List – Certifiers</vt:lpstr>
      <vt:lpstr>Accessing Certification Statements: Individual Effort Statements</vt:lpstr>
      <vt:lpstr>Effort Statement: Navigating</vt:lpstr>
      <vt:lpstr>Certify Effort Statement</vt:lpstr>
      <vt:lpstr>Accessing Quarterly Project Effort Statements</vt:lpstr>
      <vt:lpstr>Certify Quarterly Project Effort Statement</vt:lpstr>
      <vt:lpstr>ecrt Reports Accessible from Certification Statements</vt:lpstr>
      <vt:lpstr>Best Practices for Certifiers</vt:lpstr>
      <vt:lpstr>Icons representing Effort Statement Status</vt:lpstr>
      <vt:lpstr>Icons representing Effort Statement Status (Cont.)</vt:lpstr>
      <vt:lpstr>Questions about Certifiers Role?</vt:lpstr>
      <vt:lpstr>Troubleshooting and Escalation</vt:lpstr>
      <vt:lpstr>Troubleshooting</vt:lpstr>
      <vt:lpstr>Questions?</vt:lpstr>
      <vt:lpstr>Primary Effort Coordinator Workflows</vt:lpstr>
      <vt:lpstr>Primary Effort Coordinator Workflows</vt:lpstr>
      <vt:lpstr>Primary (Secondary) Effort Coordinator (PEC/SEC)</vt:lpstr>
      <vt:lpstr>Hands-on Primary Effort Coordinator</vt:lpstr>
      <vt:lpstr>Grant Manager Roles for Existing Users</vt:lpstr>
      <vt:lpstr>Assigning Grant Manager Roles for New Users</vt:lpstr>
      <vt:lpstr>Setting Grant Manager Responsibilities</vt:lpstr>
      <vt:lpstr>Manage Assignments Pop Up Screen</vt:lpstr>
      <vt:lpstr>Manage Assignments Pop Up Screen</vt:lpstr>
      <vt:lpstr>Managing Assignments-Clicking Save Restricts GM</vt:lpstr>
      <vt:lpstr>Review Assignments-Unrestricted Grant Manager</vt:lpstr>
      <vt:lpstr>Review Assignments-Restricted Grant Manager</vt:lpstr>
      <vt:lpstr>Grant Manager Overrides</vt:lpstr>
      <vt:lpstr>Grant Manager Overrides (Cont.)</vt:lpstr>
      <vt:lpstr>Grant Manager Override</vt:lpstr>
      <vt:lpstr>Account Summary Page</vt:lpstr>
      <vt:lpstr>Enter Name of Grant Manager</vt:lpstr>
      <vt:lpstr>New Grant Manager/Revert to Previous Grant Manager</vt:lpstr>
      <vt:lpstr>Questions?</vt:lpstr>
      <vt:lpstr>FAQs - Certification</vt:lpstr>
      <vt:lpstr>FAQs - Review</vt:lpstr>
      <vt:lpstr>FAQs - Department Setup/Security</vt:lpstr>
      <vt:lpstr>FAQs - Department Setup/Security (Cont.)</vt:lpstr>
      <vt:lpstr>FAQs - Other</vt:lpstr>
      <vt:lpstr>Resources </vt:lpstr>
      <vt:lpstr>Wrap-up</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jrs166</dc:creator>
  <cp:lastModifiedBy>alm024</cp:lastModifiedBy>
  <cp:revision>867</cp:revision>
  <dcterms:created xsi:type="dcterms:W3CDTF">2012-09-14T12:38:52Z</dcterms:created>
  <dcterms:modified xsi:type="dcterms:W3CDTF">2015-01-28T18:20:19Z</dcterms:modified>
</cp:coreProperties>
</file>