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6" r:id="rId3"/>
    <p:sldMasterId id="2147483698" r:id="rId4"/>
    <p:sldMasterId id="2147483710" r:id="rId5"/>
    <p:sldMasterId id="2147483722" r:id="rId6"/>
    <p:sldMasterId id="2147483734" r:id="rId7"/>
  </p:sldMasterIdLst>
  <p:notesMasterIdLst>
    <p:notesMasterId r:id="rId41"/>
  </p:notesMasterIdLst>
  <p:handoutMasterIdLst>
    <p:handoutMasterId r:id="rId42"/>
  </p:handoutMasterIdLst>
  <p:sldIdLst>
    <p:sldId id="256" r:id="rId8"/>
    <p:sldId id="259" r:id="rId9"/>
    <p:sldId id="628" r:id="rId10"/>
    <p:sldId id="532" r:id="rId11"/>
    <p:sldId id="533" r:id="rId12"/>
    <p:sldId id="535" r:id="rId13"/>
    <p:sldId id="636" r:id="rId14"/>
    <p:sldId id="449" r:id="rId15"/>
    <p:sldId id="662" r:id="rId16"/>
    <p:sldId id="663" r:id="rId17"/>
    <p:sldId id="616" r:id="rId18"/>
    <p:sldId id="617" r:id="rId19"/>
    <p:sldId id="664" r:id="rId20"/>
    <p:sldId id="521" r:id="rId21"/>
    <p:sldId id="522" r:id="rId22"/>
    <p:sldId id="630" r:id="rId23"/>
    <p:sldId id="670" r:id="rId24"/>
    <p:sldId id="429" r:id="rId25"/>
    <p:sldId id="665" r:id="rId26"/>
    <p:sldId id="666" r:id="rId27"/>
    <p:sldId id="667" r:id="rId28"/>
    <p:sldId id="669" r:id="rId29"/>
    <p:sldId id="668" r:id="rId30"/>
    <p:sldId id="555" r:id="rId31"/>
    <p:sldId id="620" r:id="rId32"/>
    <p:sldId id="621" r:id="rId33"/>
    <p:sldId id="497" r:id="rId34"/>
    <p:sldId id="452" r:id="rId35"/>
    <p:sldId id="513" r:id="rId36"/>
    <p:sldId id="514" r:id="rId37"/>
    <p:sldId id="515" r:id="rId38"/>
    <p:sldId id="606" r:id="rId39"/>
    <p:sldId id="52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h771" initials="pah" lastIdx="13" clrIdx="0"/>
  <p:cmAuthor id="1" name="Hatch, Patricia A." initials="HPA" lastIdx="3" clrIdx="1"/>
  <p:cmAuthor id="2" name="Irene Millett" initials="ilm" lastIdx="24" clrIdx="2"/>
  <p:cmAuthor id="3" name="Schappa, Jaclyn" initials="JS" lastIdx="11" clrIdx="3"/>
  <p:cmAuthor id="4" name="Sablosky, Meredith E." initials="ME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2411"/>
    <a:srgbClr val="FFFF99"/>
    <a:srgbClr val="F0E7E8"/>
    <a:srgbClr val="0996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65719" autoAdjust="0"/>
  </p:normalViewPr>
  <p:slideViewPr>
    <p:cSldViewPr>
      <p:cViewPr varScale="1">
        <p:scale>
          <a:sx n="76" d="100"/>
          <a:sy n="76" d="100"/>
        </p:scale>
        <p:origin x="2364" y="96"/>
      </p:cViewPr>
      <p:guideLst>
        <p:guide orient="horz" pos="2160"/>
        <p:guide pos="2880"/>
      </p:guideLst>
    </p:cSldViewPr>
  </p:slideViewPr>
  <p:outlineViewPr>
    <p:cViewPr>
      <p:scale>
        <a:sx n="33" d="100"/>
        <a:sy n="33" d="100"/>
      </p:scale>
      <p:origin x="0" y="73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54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2DBFCB0-FBF8-4FD6-AFF1-AC2309C92831}" type="datetimeFigureOut">
              <a:rPr lang="en-US" smtClean="0"/>
              <a:pPr/>
              <a:t>9/16/2016</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388C7F71-53D7-48BB-ACB6-DDFFE4F1652D}" type="slidenum">
              <a:rPr lang="en-US" smtClean="0"/>
              <a:pPr/>
              <a:t>‹#›</a:t>
            </a:fld>
            <a:endParaRPr lang="en-US" dirty="0"/>
          </a:p>
        </p:txBody>
      </p:sp>
    </p:spTree>
    <p:extLst>
      <p:ext uri="{BB962C8B-B14F-4D97-AF65-F5344CB8AC3E}">
        <p14:creationId xmlns:p14="http://schemas.microsoft.com/office/powerpoint/2010/main" val="143024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27401B7-1D19-402E-9D5A-273851EE7BD9}" type="datetimeFigureOut">
              <a:rPr lang="en-US" smtClean="0"/>
              <a:pPr/>
              <a:t>9/16/2016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578DAF0E-D9F9-4C26-AD7A-23CF8E23B0FD}" type="slidenum">
              <a:rPr lang="en-US" smtClean="0"/>
              <a:pPr/>
              <a:t>‹#›</a:t>
            </a:fld>
            <a:endParaRPr lang="en-US" dirty="0"/>
          </a:p>
        </p:txBody>
      </p:sp>
    </p:spTree>
    <p:extLst>
      <p:ext uri="{BB962C8B-B14F-4D97-AF65-F5344CB8AC3E}">
        <p14:creationId xmlns:p14="http://schemas.microsoft.com/office/powerpoint/2010/main" val="218825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1</a:t>
            </a:fld>
            <a:endParaRPr lang="en-US" dirty="0"/>
          </a:p>
        </p:txBody>
      </p:sp>
    </p:spTree>
    <p:extLst>
      <p:ext uri="{BB962C8B-B14F-4D97-AF65-F5344CB8AC3E}">
        <p14:creationId xmlns:p14="http://schemas.microsoft.com/office/powerpoint/2010/main" val="371613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6212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8224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3622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13</a:t>
            </a:fld>
            <a:endParaRPr lang="en-US" dirty="0"/>
          </a:p>
        </p:txBody>
      </p:sp>
    </p:spTree>
    <p:extLst>
      <p:ext uri="{BB962C8B-B14F-4D97-AF65-F5344CB8AC3E}">
        <p14:creationId xmlns:p14="http://schemas.microsoft.com/office/powerpoint/2010/main" val="2085321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14</a:t>
            </a:fld>
            <a:endParaRPr lang="en-US" dirty="0"/>
          </a:p>
        </p:txBody>
      </p:sp>
    </p:spTree>
    <p:extLst>
      <p:ext uri="{BB962C8B-B14F-4D97-AF65-F5344CB8AC3E}">
        <p14:creationId xmlns:p14="http://schemas.microsoft.com/office/powerpoint/2010/main" val="419488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15</a:t>
            </a:fld>
            <a:endParaRPr lang="en-US" dirty="0"/>
          </a:p>
        </p:txBody>
      </p:sp>
    </p:spTree>
    <p:extLst>
      <p:ext uri="{BB962C8B-B14F-4D97-AF65-F5344CB8AC3E}">
        <p14:creationId xmlns:p14="http://schemas.microsoft.com/office/powerpoint/2010/main" val="508731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16</a:t>
            </a:fld>
            <a:endParaRPr lang="en-US" dirty="0"/>
          </a:p>
        </p:txBody>
      </p:sp>
    </p:spTree>
    <p:extLst>
      <p:ext uri="{BB962C8B-B14F-4D97-AF65-F5344CB8AC3E}">
        <p14:creationId xmlns:p14="http://schemas.microsoft.com/office/powerpoint/2010/main" val="363978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17</a:t>
            </a:fld>
            <a:endParaRPr lang="en-US" dirty="0"/>
          </a:p>
        </p:txBody>
      </p:sp>
    </p:spTree>
    <p:extLst>
      <p:ext uri="{BB962C8B-B14F-4D97-AF65-F5344CB8AC3E}">
        <p14:creationId xmlns:p14="http://schemas.microsoft.com/office/powerpoint/2010/main" val="291492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18</a:t>
            </a:fld>
            <a:endParaRPr lang="en-US" dirty="0"/>
          </a:p>
        </p:txBody>
      </p:sp>
    </p:spTree>
    <p:extLst>
      <p:ext uri="{BB962C8B-B14F-4D97-AF65-F5344CB8AC3E}">
        <p14:creationId xmlns:p14="http://schemas.microsoft.com/office/powerpoint/2010/main" val="407948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DAF0E-D9F9-4C26-AD7A-23CF8E23B0FD}" type="slidenum">
              <a:rPr lang="en-US" smtClean="0"/>
              <a:pPr/>
              <a:t>19</a:t>
            </a:fld>
            <a:endParaRPr lang="en-US" dirty="0"/>
          </a:p>
        </p:txBody>
      </p:sp>
    </p:spTree>
    <p:extLst>
      <p:ext uri="{BB962C8B-B14F-4D97-AF65-F5344CB8AC3E}">
        <p14:creationId xmlns:p14="http://schemas.microsoft.com/office/powerpoint/2010/main" val="57829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a:t>
            </a:fld>
            <a:endParaRPr lang="en-US" dirty="0"/>
          </a:p>
        </p:txBody>
      </p:sp>
    </p:spTree>
    <p:extLst>
      <p:ext uri="{BB962C8B-B14F-4D97-AF65-F5344CB8AC3E}">
        <p14:creationId xmlns:p14="http://schemas.microsoft.com/office/powerpoint/2010/main" val="3388609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 lvl="0" indent="-182880">
              <a:buFont typeface="Arial" pitchFamily="34" charset="0"/>
              <a:buNone/>
            </a:pPr>
            <a:endParaRPr lang="en-US" sz="1200" dirty="0" smtClean="0">
              <a:solidFill>
                <a:srgbClr val="4D4D4D"/>
              </a:solidFill>
            </a:endParaRPr>
          </a:p>
          <a:p>
            <a:pPr marL="182880" lvl="0" indent="-182880">
              <a:buFont typeface="Arial" pitchFamily="34" charset="0"/>
              <a:buChar char="•"/>
            </a:pPr>
            <a:endParaRPr lang="en-US" sz="1200" baseline="0" dirty="0" smtClean="0">
              <a:solidFill>
                <a:srgbClr val="4D4D4D"/>
              </a:solidFill>
            </a:endParaRPr>
          </a:p>
          <a:p>
            <a:pPr marL="0" lvl="0" indent="0">
              <a:buFont typeface="Arial" pitchFamily="34" charset="0"/>
              <a:buNone/>
            </a:pPr>
            <a:endParaRPr lang="en-US" sz="1200" baseline="0" dirty="0" smtClean="0">
              <a:solidFill>
                <a:srgbClr val="4D4D4D"/>
              </a:solidFill>
            </a:endParaRPr>
          </a:p>
          <a:p>
            <a:pPr marL="182880" lvl="0" indent="-182880">
              <a:buFont typeface="Arial" pitchFamily="34" charset="0"/>
              <a:buChar char="•"/>
            </a:pPr>
            <a:endParaRPr lang="en-US" sz="1200" baseline="0" dirty="0" smtClean="0">
              <a:solidFill>
                <a:srgbClr val="4D4D4D"/>
              </a:solidFill>
            </a:endParaRPr>
          </a:p>
          <a:p>
            <a:pPr marL="182880" lvl="0" indent="-182880">
              <a:buFont typeface="Arial" pitchFamily="34" charset="0"/>
              <a:buChar char="•"/>
            </a:pPr>
            <a:endParaRPr lang="en-US" sz="1200" dirty="0" smtClean="0">
              <a:solidFill>
                <a:srgbClr val="4D4D4D"/>
              </a:solidFill>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20</a:t>
            </a:fld>
            <a:endParaRPr lang="en-US" dirty="0"/>
          </a:p>
        </p:txBody>
      </p:sp>
    </p:spTree>
    <p:extLst>
      <p:ext uri="{BB962C8B-B14F-4D97-AF65-F5344CB8AC3E}">
        <p14:creationId xmlns:p14="http://schemas.microsoft.com/office/powerpoint/2010/main" val="7452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21</a:t>
            </a:fld>
            <a:endParaRPr lang="en-US" dirty="0"/>
          </a:p>
        </p:txBody>
      </p:sp>
    </p:spTree>
    <p:extLst>
      <p:ext uri="{BB962C8B-B14F-4D97-AF65-F5344CB8AC3E}">
        <p14:creationId xmlns:p14="http://schemas.microsoft.com/office/powerpoint/2010/main" val="1160600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22</a:t>
            </a:fld>
            <a:endParaRPr lang="en-US" dirty="0"/>
          </a:p>
        </p:txBody>
      </p:sp>
    </p:spTree>
    <p:extLst>
      <p:ext uri="{BB962C8B-B14F-4D97-AF65-F5344CB8AC3E}">
        <p14:creationId xmlns:p14="http://schemas.microsoft.com/office/powerpoint/2010/main" val="2079079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23</a:t>
            </a:fld>
            <a:endParaRPr lang="en-US" dirty="0"/>
          </a:p>
        </p:txBody>
      </p:sp>
    </p:spTree>
    <p:extLst>
      <p:ext uri="{BB962C8B-B14F-4D97-AF65-F5344CB8AC3E}">
        <p14:creationId xmlns:p14="http://schemas.microsoft.com/office/powerpoint/2010/main" val="3532855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strike="noStrike"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24</a:t>
            </a:fld>
            <a:endParaRPr lang="en-US" dirty="0"/>
          </a:p>
        </p:txBody>
      </p:sp>
    </p:spTree>
    <p:extLst>
      <p:ext uri="{BB962C8B-B14F-4D97-AF65-F5344CB8AC3E}">
        <p14:creationId xmlns:p14="http://schemas.microsoft.com/office/powerpoint/2010/main" val="2373919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sngStrike" baseline="0" dirty="0" smtClean="0"/>
          </a:p>
          <a:p>
            <a:endParaRPr lang="en-US" strike="sngStrike"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25</a:t>
            </a:fld>
            <a:endParaRPr lang="en-US" dirty="0"/>
          </a:p>
        </p:txBody>
      </p:sp>
    </p:spTree>
    <p:extLst>
      <p:ext uri="{BB962C8B-B14F-4D97-AF65-F5344CB8AC3E}">
        <p14:creationId xmlns:p14="http://schemas.microsoft.com/office/powerpoint/2010/main" val="280850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none" strike="noStrike"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26</a:t>
            </a:fld>
            <a:endParaRPr lang="en-US" dirty="0"/>
          </a:p>
        </p:txBody>
      </p:sp>
    </p:spTree>
    <p:extLst>
      <p:ext uri="{BB962C8B-B14F-4D97-AF65-F5344CB8AC3E}">
        <p14:creationId xmlns:p14="http://schemas.microsoft.com/office/powerpoint/2010/main" val="1279989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27</a:t>
            </a:fld>
            <a:endParaRPr lang="en-US" dirty="0"/>
          </a:p>
        </p:txBody>
      </p:sp>
    </p:spTree>
    <p:extLst>
      <p:ext uri="{BB962C8B-B14F-4D97-AF65-F5344CB8AC3E}">
        <p14:creationId xmlns:p14="http://schemas.microsoft.com/office/powerpoint/2010/main" val="4198397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28</a:t>
            </a:fld>
            <a:endParaRPr lang="en-US" dirty="0"/>
          </a:p>
        </p:txBody>
      </p:sp>
    </p:spTree>
    <p:extLst>
      <p:ext uri="{BB962C8B-B14F-4D97-AF65-F5344CB8AC3E}">
        <p14:creationId xmlns:p14="http://schemas.microsoft.com/office/powerpoint/2010/main" val="1663109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Within a Tub, each department has a defined primary effort coordinator.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individuals are responsible for facilitating the effort reporting process in their department, they determine and assign roles for their department effort reporting, and are the main contact for all department effort reporting.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or More secondary effort coordinators are identified for the department and perform some of the same functions as the primary effort coordinator.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only difference this person has over an SEC is that they serve as a default person should any certifier not be assigned to a grant manager and SECs do not see all effort tasks for</a:t>
            </a:r>
          </a:p>
          <a:p>
            <a:r>
              <a:rPr lang="en-US" sz="1200" b="0" i="0" u="none" strike="noStrike" kern="1200" baseline="0" dirty="0" smtClean="0">
                <a:solidFill>
                  <a:schemeClr val="tx1"/>
                </a:solidFill>
                <a:latin typeface="+mn-lt"/>
                <a:ea typeface="+mn-ea"/>
                <a:cs typeface="+mn-cs"/>
              </a:rPr>
              <a:t>the department (unless they are also assigned as a GM to some certifiers, they will see the tasks for which they are responsible). In other words, both the SEC and PEC have all of the same functionality in the sense they can manage grant manager assignments and access all information within the org, but the PEC is the default for several emails/statement routing should any assignments get overlooked.</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29</a:t>
            </a:fld>
            <a:endParaRPr lang="en-US" dirty="0"/>
          </a:p>
        </p:txBody>
      </p:sp>
    </p:spTree>
    <p:extLst>
      <p:ext uri="{BB962C8B-B14F-4D97-AF65-F5344CB8AC3E}">
        <p14:creationId xmlns:p14="http://schemas.microsoft.com/office/powerpoint/2010/main" val="272749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3</a:t>
            </a:fld>
            <a:endParaRPr lang="en-US" dirty="0"/>
          </a:p>
        </p:txBody>
      </p:sp>
    </p:spTree>
    <p:extLst>
      <p:ext uri="{BB962C8B-B14F-4D97-AF65-F5344CB8AC3E}">
        <p14:creationId xmlns:p14="http://schemas.microsoft.com/office/powerpoint/2010/main" val="221931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strike="sng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30</a:t>
            </a:fld>
            <a:endParaRPr lang="en-US" dirty="0"/>
          </a:p>
        </p:txBody>
      </p:sp>
    </p:spTree>
    <p:extLst>
      <p:ext uri="{BB962C8B-B14F-4D97-AF65-F5344CB8AC3E}">
        <p14:creationId xmlns:p14="http://schemas.microsoft.com/office/powerpoint/2010/main" val="428257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certifiers, which includes Faculty, PIs, other academic</a:t>
            </a:r>
            <a:r>
              <a:rPr lang="en-US" sz="1200" kern="1200" baseline="0" dirty="0" smtClean="0">
                <a:solidFill>
                  <a:schemeClr val="tx1"/>
                </a:solidFill>
                <a:latin typeface="+mn-lt"/>
                <a:ea typeface="+mn-ea"/>
                <a:cs typeface="+mn-cs"/>
              </a:rPr>
              <a:t> professionals, </a:t>
            </a:r>
            <a:r>
              <a:rPr lang="en-US" sz="1200" kern="1200" dirty="0" smtClean="0">
                <a:solidFill>
                  <a:schemeClr val="tx1"/>
                </a:solidFill>
                <a:latin typeface="+mn-lt"/>
                <a:ea typeface="+mn-ea"/>
                <a:cs typeface="+mn-cs"/>
              </a:rPr>
              <a:t>and their designees are responsible for confirming or certify their effort statements and their assigned staff in ecrt.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All Certifiers</a:t>
            </a:r>
            <a:r>
              <a:rPr lang="en-US" sz="1200" b="1" u="sng" kern="1200" baseline="0" dirty="0" smtClean="0">
                <a:solidFill>
                  <a:schemeClr val="tx1"/>
                </a:solidFill>
                <a:latin typeface="+mn-lt"/>
                <a:ea typeface="+mn-ea"/>
                <a:cs typeface="+mn-cs"/>
              </a:rPr>
              <a:t> must be assigned to a Grant Manager by the PEC or SEC.</a:t>
            </a:r>
            <a:endParaRPr lang="en-US" sz="1200" b="1" u="sng"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8DAF0E-D9F9-4C26-AD7A-23CF8E23B0FD}" type="slidenum">
              <a:rPr lang="en-US" smtClean="0"/>
              <a:pPr/>
              <a:t>31</a:t>
            </a:fld>
            <a:endParaRPr lang="en-US" dirty="0"/>
          </a:p>
        </p:txBody>
      </p:sp>
    </p:spTree>
    <p:extLst>
      <p:ext uri="{BB962C8B-B14F-4D97-AF65-F5344CB8AC3E}">
        <p14:creationId xmlns:p14="http://schemas.microsoft.com/office/powerpoint/2010/main" val="1177570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32</a:t>
            </a:fld>
            <a:endParaRPr lang="en-US" dirty="0"/>
          </a:p>
        </p:txBody>
      </p:sp>
    </p:spTree>
    <p:extLst>
      <p:ext uri="{BB962C8B-B14F-4D97-AF65-F5344CB8AC3E}">
        <p14:creationId xmlns:p14="http://schemas.microsoft.com/office/powerpoint/2010/main" val="1755099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33</a:t>
            </a:fld>
            <a:endParaRPr lang="en-US" dirty="0"/>
          </a:p>
        </p:txBody>
      </p:sp>
    </p:spTree>
    <p:extLst>
      <p:ext uri="{BB962C8B-B14F-4D97-AF65-F5344CB8AC3E}">
        <p14:creationId xmlns:p14="http://schemas.microsoft.com/office/powerpoint/2010/main" val="161580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4</a:t>
            </a:fld>
            <a:endParaRPr lang="en-US" dirty="0"/>
          </a:p>
        </p:txBody>
      </p:sp>
    </p:spTree>
    <p:extLst>
      <p:ext uri="{BB962C8B-B14F-4D97-AF65-F5344CB8AC3E}">
        <p14:creationId xmlns:p14="http://schemas.microsoft.com/office/powerpoint/2010/main" val="208532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of the risks of non-compliance to both Harvard and to the individual</a:t>
            </a:r>
          </a:p>
        </p:txBody>
      </p:sp>
      <p:sp>
        <p:nvSpPr>
          <p:cNvPr id="4" name="Slide Number Placeholder 3"/>
          <p:cNvSpPr>
            <a:spLocks noGrp="1"/>
          </p:cNvSpPr>
          <p:nvPr>
            <p:ph type="sldNum" sz="quarter" idx="10"/>
          </p:nvPr>
        </p:nvSpPr>
        <p:spPr/>
        <p:txBody>
          <a:bodyPr/>
          <a:lstStyle/>
          <a:p>
            <a:fld id="{578DAF0E-D9F9-4C26-AD7A-23CF8E23B0FD}" type="slidenum">
              <a:rPr lang="en-US" smtClean="0"/>
              <a:pPr/>
              <a:t>5</a:t>
            </a:fld>
            <a:endParaRPr lang="en-US" dirty="0"/>
          </a:p>
        </p:txBody>
      </p:sp>
    </p:spTree>
    <p:extLst>
      <p:ext uri="{BB962C8B-B14F-4D97-AF65-F5344CB8AC3E}">
        <p14:creationId xmlns:p14="http://schemas.microsoft.com/office/powerpoint/2010/main" val="208532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6</a:t>
            </a:fld>
            <a:endParaRPr lang="en-US" dirty="0"/>
          </a:p>
        </p:txBody>
      </p:sp>
    </p:spTree>
    <p:extLst>
      <p:ext uri="{BB962C8B-B14F-4D97-AF65-F5344CB8AC3E}">
        <p14:creationId xmlns:p14="http://schemas.microsoft.com/office/powerpoint/2010/main" val="132413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central standpoint, we rather see a late certification that is correct rather then a recertification.</a:t>
            </a:r>
            <a:r>
              <a:rPr lang="en-US" baseline="0" dirty="0" smtClean="0"/>
              <a:t>  It is imperative that the effort reports are reviewed and corrected before they are signed.</a:t>
            </a:r>
            <a:endParaRPr lang="en-US" dirty="0"/>
          </a:p>
        </p:txBody>
      </p:sp>
      <p:sp>
        <p:nvSpPr>
          <p:cNvPr id="4" name="Slide Number Placeholder 3"/>
          <p:cNvSpPr>
            <a:spLocks noGrp="1"/>
          </p:cNvSpPr>
          <p:nvPr>
            <p:ph type="sldNum" sz="quarter" idx="10"/>
          </p:nvPr>
        </p:nvSpPr>
        <p:spPr/>
        <p:txBody>
          <a:bodyPr/>
          <a:lstStyle/>
          <a:p>
            <a:fld id="{578DAF0E-D9F9-4C26-AD7A-23CF8E23B0FD}" type="slidenum">
              <a:rPr lang="en-US" smtClean="0"/>
              <a:pPr/>
              <a:t>7</a:t>
            </a:fld>
            <a:endParaRPr lang="en-US" dirty="0"/>
          </a:p>
        </p:txBody>
      </p:sp>
    </p:spTree>
    <p:extLst>
      <p:ext uri="{BB962C8B-B14F-4D97-AF65-F5344CB8AC3E}">
        <p14:creationId xmlns:p14="http://schemas.microsoft.com/office/powerpoint/2010/main" val="150386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strike="noStrike" baseline="0"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pPr/>
              <a:t>8</a:t>
            </a:fld>
            <a:endParaRPr lang="en-US" dirty="0"/>
          </a:p>
        </p:txBody>
      </p:sp>
    </p:spTree>
    <p:extLst>
      <p:ext uri="{BB962C8B-B14F-4D97-AF65-F5344CB8AC3E}">
        <p14:creationId xmlns:p14="http://schemas.microsoft.com/office/powerpoint/2010/main" val="78399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dirty="0" smtClean="0"/>
          </a:p>
        </p:txBody>
      </p:sp>
      <p:sp>
        <p:nvSpPr>
          <p:cNvPr id="4" name="Slide Number Placeholder 3"/>
          <p:cNvSpPr>
            <a:spLocks noGrp="1"/>
          </p:cNvSpPr>
          <p:nvPr>
            <p:ph type="sldNum" sz="quarter" idx="10"/>
          </p:nvPr>
        </p:nvSpPr>
        <p:spPr/>
        <p:txBody>
          <a:bodyPr/>
          <a:lstStyle/>
          <a:p>
            <a:fld id="{578DAF0E-D9F9-4C26-AD7A-23CF8E23B0F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00625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3505200" y="647700"/>
            <a:ext cx="2012950" cy="1330325"/>
          </a:xfrm>
          <a:prstGeom prst="rect">
            <a:avLst/>
          </a:prstGeom>
          <a:noFill/>
          <a:ln w="9525">
            <a:noFill/>
            <a:miter lim="800000"/>
            <a:headEnd/>
            <a:tailEnd/>
          </a:ln>
        </p:spPr>
      </p:pic>
      <p:sp>
        <p:nvSpPr>
          <p:cNvPr id="36867"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s and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43C14-4DDE-4688-8B99-FB59BAAC6260}" type="slidenum">
              <a:rPr lang="en-US" smtClean="0"/>
              <a:pPr/>
              <a:t>‹#›</a:t>
            </a:fld>
            <a:endParaRPr lang="en-US" dirty="0"/>
          </a:p>
        </p:txBody>
      </p:sp>
      <p:graphicFrame>
        <p:nvGraphicFramePr>
          <p:cNvPr id="4" name="Group 4"/>
          <p:cNvGraphicFramePr>
            <a:graphicFrameLocks/>
          </p:cNvGraphicFramePr>
          <p:nvPr/>
        </p:nvGraphicFramePr>
        <p:xfrm>
          <a:off x="474663" y="53340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5" name="Content Placeholder 2"/>
          <p:cNvSpPr>
            <a:spLocks noGrp="1"/>
          </p:cNvSpPr>
          <p:nvPr>
            <p:ph idx="1"/>
          </p:nvPr>
        </p:nvSpPr>
        <p:spPr>
          <a:xfrm>
            <a:off x="457200" y="1219201"/>
            <a:ext cx="8305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57200" y="5334000"/>
            <a:ext cx="8305800" cy="685800"/>
          </a:xfrm>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C84E728-DD70-4ABF-AC05-729CA31F5A0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744AC43-B2FD-48ED-8FEF-175F8B90BB2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9BEBBF2C-9CF4-44AB-A155-291236391936}"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5DAA0C9A-3D2F-428B-B972-503639F53E2F}"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7185414-0672-46E2-8C4A-C17C569D5E6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with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43C14-4DDE-4688-8B99-FB59BAAC6260}" type="slidenum">
              <a:rPr lang="en-US" smtClean="0"/>
              <a:pPr/>
              <a:t>‹#›</a:t>
            </a:fld>
            <a:endParaRPr lang="en-US" dirty="0"/>
          </a:p>
        </p:txBody>
      </p:sp>
      <p:graphicFrame>
        <p:nvGraphicFramePr>
          <p:cNvPr id="4" name="Group 4"/>
          <p:cNvGraphicFramePr>
            <a:graphicFrameLocks/>
          </p:cNvGraphicFramePr>
          <p:nvPr/>
        </p:nvGraphicFramePr>
        <p:xfrm>
          <a:off x="474663" y="53340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5" name="Content Placeholder 2"/>
          <p:cNvSpPr>
            <a:spLocks noGrp="1"/>
          </p:cNvSpPr>
          <p:nvPr>
            <p:ph sz="half" idx="1"/>
          </p:nvPr>
        </p:nvSpPr>
        <p:spPr>
          <a:xfrm>
            <a:off x="457200" y="1219201"/>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572000" y="1219201"/>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457200" y="5334000"/>
            <a:ext cx="8305800" cy="685800"/>
          </a:xfrm>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5BB0E8-DF2C-46C3-BA7F-86A223A9DDB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91A1A87-D530-4659-B97C-1DA75FC5282F}"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E00F2BA-5147-4DBC-836F-C64E57D0271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EDE89DB-1820-4A09-896C-8B9E7FF9EA73}"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52C738E-2A86-40B0-9737-96DE9407D63A}"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A79EBAC-D6CE-48BE-B1C9-4C221EAC01A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3657600" y="685800"/>
            <a:ext cx="1784350" cy="1179513"/>
          </a:xfrm>
          <a:prstGeom prst="rect">
            <a:avLst/>
          </a:prstGeom>
          <a:noFill/>
          <a:ln w="9525">
            <a:noFill/>
            <a:miter lim="800000"/>
            <a:headEnd/>
            <a:tailEnd/>
          </a:ln>
        </p:spPr>
      </p:pic>
      <p:sp>
        <p:nvSpPr>
          <p:cNvPr id="105475"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105476"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ED0384D-5028-46EB-837D-55BF87D5E47F}"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37E94843-7390-4E37-9907-A00D28135B9D}"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1219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10BC0E0A-1BB6-4683-BEBA-D57DBC346B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5C9724E-6220-4046-BD01-045B940EF4AC}"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2588488-312F-4D87-A510-7CDFD30859C1}"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BC11F1E-B71E-4881-ADA1-586327B055C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CB71914-6480-4819-8985-A2A50CFB570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06ED0CC-402B-429D-A390-AE23B0BE79A0}"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1613927-0511-4448-9F7F-075336A04628}"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4D152C1-4046-4B5E-B953-7471374AF8F2}"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7044485-8F62-4E91-AB6B-1C7EEEFD0AF9}"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3C7FF49-B741-4C40-84A2-DDC7C6A3AB00}"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A78E4AF-D801-4810-B41D-DDADAB4008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ln/>
        </p:spPr>
        <p:txBody>
          <a:bodyPr/>
          <a:lstStyle>
            <a:lvl1pPr>
              <a:defRPr/>
            </a:lvl1pPr>
          </a:lstStyle>
          <a:p>
            <a:pPr>
              <a:defRPr/>
            </a:pPr>
            <a:fld id="{29A523EB-C203-4D84-A1D4-A7FAC194C49D}"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351B74B-A65C-43FF-91FE-5A984CC674D8}"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93319135-97A4-4396-AF8F-76B0AC85BD3B}"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46A5CB3-B2E2-460D-A45A-1D5558EF880E}"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755100E-C401-4057-9935-7091EE6473DA}"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3971ECF9-0569-450E-8218-BEAE090C87A5}"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61B211D-2150-4CEB-8E66-3DC5CC746DF0}"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B0AF0AF-BA6F-4978-8726-828BC323778D}"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arvardUniversity_Vertical_Large_RGB_Low_Res"/>
          <p:cNvPicPr>
            <a:picLocks noChangeAspect="1" noChangeArrowheads="1"/>
          </p:cNvPicPr>
          <p:nvPr/>
        </p:nvPicPr>
        <p:blipFill>
          <a:blip r:embed="rId2" cstate="print"/>
          <a:srcRect/>
          <a:stretch>
            <a:fillRect/>
          </a:stretch>
        </p:blipFill>
        <p:spPr bwMode="auto">
          <a:xfrm>
            <a:off x="3505200" y="647700"/>
            <a:ext cx="2012950" cy="1330325"/>
          </a:xfrm>
          <a:prstGeom prst="rect">
            <a:avLst/>
          </a:prstGeom>
          <a:noFill/>
          <a:ln w="9525">
            <a:noFill/>
            <a:miter lim="800000"/>
            <a:headEnd/>
            <a:tailEnd/>
          </a:ln>
        </p:spPr>
      </p:pic>
      <p:sp>
        <p:nvSpPr>
          <p:cNvPr id="36867" name="Title Placeholder 1"/>
          <p:cNvSpPr>
            <a:spLocks noGrp="1"/>
          </p:cNvSpPr>
          <p:nvPr>
            <p:ph type="ctrTitle"/>
          </p:nvPr>
        </p:nvSpPr>
        <p:spPr>
          <a:xfrm>
            <a:off x="381000" y="3429000"/>
            <a:ext cx="8305800" cy="1470025"/>
          </a:xfrm>
        </p:spPr>
        <p:txBody>
          <a:bodyPr/>
          <a:lstStyle>
            <a:lvl1pPr algn="ctr">
              <a:defRPr sz="2600">
                <a:solidFill>
                  <a:schemeClr val="accent2"/>
                </a:solidFill>
              </a:defRPr>
            </a:lvl1pPr>
          </a:lstStyle>
          <a:p>
            <a:r>
              <a:rPr lang="en-US" smtClean="0"/>
              <a:t>Click to edit Master title style</a:t>
            </a:r>
            <a:endParaRPr lang="en-US"/>
          </a:p>
        </p:txBody>
      </p:sp>
      <p:sp>
        <p:nvSpPr>
          <p:cNvPr id="36868" name="Text Placeholder 2"/>
          <p:cNvSpPr>
            <a:spLocks noGrp="1"/>
          </p:cNvSpPr>
          <p:nvPr>
            <p:ph type="subTitle" idx="1"/>
          </p:nvPr>
        </p:nvSpPr>
        <p:spPr>
          <a:xfrm>
            <a:off x="2362200" y="5105400"/>
            <a:ext cx="4419600" cy="533400"/>
          </a:xfrm>
        </p:spPr>
        <p:txBody>
          <a:bodyPr/>
          <a:lstStyle>
            <a:lvl1pPr marL="0" indent="0" algn="ctr">
              <a:buFont typeface="Arial" charset="0"/>
              <a:buNone/>
              <a:defRPr>
                <a:solidFill>
                  <a:schemeClr val="tx1"/>
                </a:solidFill>
              </a:defRPr>
            </a:lvl1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ullets and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43C14-4DDE-4688-8B99-FB59BAAC6260}" type="slidenum">
              <a:rPr lang="en-US" smtClean="0"/>
              <a:pPr/>
              <a:t>‹#›</a:t>
            </a:fld>
            <a:endParaRPr lang="en-US" dirty="0"/>
          </a:p>
        </p:txBody>
      </p:sp>
      <p:graphicFrame>
        <p:nvGraphicFramePr>
          <p:cNvPr id="4" name="Group 4"/>
          <p:cNvGraphicFramePr>
            <a:graphicFrameLocks/>
          </p:cNvGraphicFramePr>
          <p:nvPr/>
        </p:nvGraphicFramePr>
        <p:xfrm>
          <a:off x="474663" y="53340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5" name="Content Placeholder 2"/>
          <p:cNvSpPr>
            <a:spLocks noGrp="1"/>
          </p:cNvSpPr>
          <p:nvPr>
            <p:ph idx="1"/>
          </p:nvPr>
        </p:nvSpPr>
        <p:spPr>
          <a:xfrm>
            <a:off x="457200" y="1219201"/>
            <a:ext cx="8305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57200" y="5334000"/>
            <a:ext cx="8305800" cy="685800"/>
          </a:xfrm>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 with 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7143C14-4DDE-4688-8B99-FB59BAAC6260}" type="slidenum">
              <a:rPr lang="en-US" smtClean="0"/>
              <a:pPr/>
              <a:t>‹#›</a:t>
            </a:fld>
            <a:endParaRPr lang="en-US" dirty="0"/>
          </a:p>
        </p:txBody>
      </p:sp>
      <p:graphicFrame>
        <p:nvGraphicFramePr>
          <p:cNvPr id="4" name="Group 4"/>
          <p:cNvGraphicFramePr>
            <a:graphicFrameLocks/>
          </p:cNvGraphicFramePr>
          <p:nvPr/>
        </p:nvGraphicFramePr>
        <p:xfrm>
          <a:off x="474663" y="5334000"/>
          <a:ext cx="8288337" cy="663575"/>
        </p:xfrm>
        <a:graphic>
          <a:graphicData uri="http://schemas.openxmlformats.org/drawingml/2006/table">
            <a:tbl>
              <a:tblPr/>
              <a:tblGrid>
                <a:gridCol w="8288337"/>
              </a:tblGrid>
              <a:tr h="663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bl>
          </a:graphicData>
        </a:graphic>
      </p:graphicFrame>
      <p:sp>
        <p:nvSpPr>
          <p:cNvPr id="5" name="Content Placeholder 2"/>
          <p:cNvSpPr>
            <a:spLocks noGrp="1"/>
          </p:cNvSpPr>
          <p:nvPr>
            <p:ph sz="half" idx="1"/>
          </p:nvPr>
        </p:nvSpPr>
        <p:spPr>
          <a:xfrm>
            <a:off x="457200" y="1219201"/>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572000" y="1219201"/>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457200" y="5334000"/>
            <a:ext cx="8305800" cy="685800"/>
          </a:xfrm>
        </p:spPr>
        <p:txBody>
          <a:bodyPr anchor="ctr" anchorCtr="0"/>
          <a:lstStyle>
            <a:lvl1pPr algn="ctr">
              <a:buNone/>
              <a:defRPr b="1">
                <a:solidFill>
                  <a:schemeClr val="bg1"/>
                </a:solidFill>
              </a:defRPr>
            </a:lvl1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152400"/>
            <a:ext cx="18669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4483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57143C14-4DDE-4688-8B99-FB59BAAC626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adientbitmap"/>
          <p:cNvPicPr>
            <a:picLocks noChangeAspect="1" noChangeArrowheads="1"/>
          </p:cNvPicPr>
          <p:nvPr/>
        </p:nvPicPr>
        <p:blipFill>
          <a:blip r:embed="rId15"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fld id="{57143C14-4DDE-4688-8B99-FB59BAAC6260}" type="slidenum">
              <a:rPr lang="en-US" smtClean="0"/>
              <a:pPr/>
              <a:t>‹#›</a:t>
            </a:fld>
            <a:endParaRPr lang="en-US" dirty="0"/>
          </a:p>
        </p:txBody>
      </p:sp>
      <p:sp>
        <p:nvSpPr>
          <p:cNvPr id="1028" name="Title Placeholder 1"/>
          <p:cNvSpPr>
            <a:spLocks noGrp="1"/>
          </p:cNvSpPr>
          <p:nvPr>
            <p:ph type="title"/>
          </p:nvPr>
        </p:nvSpPr>
        <p:spPr bwMode="auto">
          <a:xfrm>
            <a:off x="457200" y="152400"/>
            <a:ext cx="8305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1029" name="Text Placeholder 2"/>
          <p:cNvSpPr>
            <a:spLocks noGrp="1"/>
          </p:cNvSpPr>
          <p:nvPr>
            <p:ph type="body" idx="1"/>
          </p:nvPr>
        </p:nvSpPr>
        <p:spPr bwMode="auto">
          <a:xfrm>
            <a:off x="457200" y="1219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pic>
        <p:nvPicPr>
          <p:cNvPr id="1030" name="Picture 5" descr="FAD_logo.png"/>
          <p:cNvPicPr>
            <a:picLocks noChangeAspect="1"/>
          </p:cNvPicPr>
          <p:nvPr/>
        </p:nvPicPr>
        <p:blipFill>
          <a:blip r:embed="rId16" cstate="print"/>
          <a:srcRect/>
          <a:stretch>
            <a:fillRect/>
          </a:stretch>
        </p:blipFill>
        <p:spPr bwMode="auto">
          <a:xfrm>
            <a:off x="7078663" y="6096000"/>
            <a:ext cx="1836737"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darkergradi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Thank you.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gradientbitmap"/>
          <p:cNvPicPr>
            <a:picLocks noChangeAspect="1" noChangeArrowheads="1"/>
          </p:cNvPicPr>
          <p:nvPr/>
        </p:nvPicPr>
        <p:blipFill>
          <a:blip r:embed="rId13"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pPr>
              <a:defRPr/>
            </a:pPr>
            <a:fld id="{A047099D-2B3E-4C0D-8909-5C404BF2CB10}" type="slidenum">
              <a:rPr lang="en-US"/>
              <a:pPr>
                <a:defRPr/>
              </a:pPr>
              <a:t>‹#›</a:t>
            </a:fld>
            <a:endParaRPr lang="en-US" dirty="0"/>
          </a:p>
        </p:txBody>
      </p:sp>
      <p:sp>
        <p:nvSpPr>
          <p:cNvPr id="3076" name="Title Placeholder 1"/>
          <p:cNvSpPr>
            <a:spLocks noGrp="1"/>
          </p:cNvSpPr>
          <p:nvPr>
            <p:ph type="title"/>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3077" name="Text Placeholder 2"/>
          <p:cNvSpPr>
            <a:spLocks noGrp="1"/>
          </p:cNvSpPr>
          <p:nvPr>
            <p:ph type="body" idx="1"/>
          </p:nvPr>
        </p:nvSpPr>
        <p:spPr bwMode="auto">
          <a:xfrm>
            <a:off x="457200" y="1219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gradientbitmap"/>
          <p:cNvPicPr>
            <a:picLocks noChangeAspect="1" noChangeArrowheads="1"/>
          </p:cNvPicPr>
          <p:nvPr/>
        </p:nvPicPr>
        <p:blipFill>
          <a:blip r:embed="rId13"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pPr>
              <a:defRPr/>
            </a:pPr>
            <a:fld id="{BF9413A4-73D8-4057-A2BC-F6D2E47755C8}" type="slidenum">
              <a:rPr lang="en-US"/>
              <a:pPr>
                <a:defRPr/>
              </a:pPr>
              <a:t>‹#›</a:t>
            </a:fld>
            <a:endParaRPr lang="en-US" dirty="0"/>
          </a:p>
        </p:txBody>
      </p:sp>
      <p:sp>
        <p:nvSpPr>
          <p:cNvPr id="4100" name="Title Placeholder 1"/>
          <p:cNvSpPr>
            <a:spLocks noGrp="1"/>
          </p:cNvSpPr>
          <p:nvPr>
            <p:ph type="title"/>
          </p:nvPr>
        </p:nvSpPr>
        <p:spPr bwMode="auto">
          <a:xfrm>
            <a:off x="457200" y="152400"/>
            <a:ext cx="7467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4101" name="Text Placeholder 2"/>
          <p:cNvSpPr>
            <a:spLocks noGrp="1"/>
          </p:cNvSpPr>
          <p:nvPr>
            <p:ph type="body" idx="1"/>
          </p:nvPr>
        </p:nvSpPr>
        <p:spPr bwMode="auto">
          <a:xfrm>
            <a:off x="457200" y="1219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Arial" charset="0"/>
              </a:defRPr>
            </a:lvl1pPr>
          </a:lstStyle>
          <a:p>
            <a:pPr>
              <a:defRPr/>
            </a:pPr>
            <a:fld id="{D58B16B4-DC1A-4ACD-9422-6CCDF1C4C9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1" fontAlgn="base" hangingPunct="1">
        <a:spcBef>
          <a:spcPct val="0"/>
        </a:spcBef>
        <a:spcAft>
          <a:spcPct val="0"/>
        </a:spcAft>
        <a:defRPr sz="4400">
          <a:solidFill>
            <a:srgbClr val="C8223A"/>
          </a:solidFill>
          <a:latin typeface="+mj-lt"/>
          <a:ea typeface="+mj-ea"/>
          <a:cs typeface="+mj-cs"/>
        </a:defRPr>
      </a:lvl1pPr>
      <a:lvl2pPr algn="ctr" rtl="0" eaLnBrk="1" fontAlgn="base" hangingPunct="1">
        <a:spcBef>
          <a:spcPct val="0"/>
        </a:spcBef>
        <a:spcAft>
          <a:spcPct val="0"/>
        </a:spcAft>
        <a:defRPr sz="4400">
          <a:solidFill>
            <a:srgbClr val="C8223A"/>
          </a:solidFill>
          <a:latin typeface="Arial" charset="0"/>
        </a:defRPr>
      </a:lvl2pPr>
      <a:lvl3pPr algn="ctr" rtl="0" eaLnBrk="1" fontAlgn="base" hangingPunct="1">
        <a:spcBef>
          <a:spcPct val="0"/>
        </a:spcBef>
        <a:spcAft>
          <a:spcPct val="0"/>
        </a:spcAft>
        <a:defRPr sz="4400">
          <a:solidFill>
            <a:srgbClr val="C8223A"/>
          </a:solidFill>
          <a:latin typeface="Arial" charset="0"/>
        </a:defRPr>
      </a:lvl3pPr>
      <a:lvl4pPr algn="ctr" rtl="0" eaLnBrk="1" fontAlgn="base" hangingPunct="1">
        <a:spcBef>
          <a:spcPct val="0"/>
        </a:spcBef>
        <a:spcAft>
          <a:spcPct val="0"/>
        </a:spcAft>
        <a:defRPr sz="4400">
          <a:solidFill>
            <a:srgbClr val="C8223A"/>
          </a:solidFill>
          <a:latin typeface="Arial" charset="0"/>
        </a:defRPr>
      </a:lvl4pPr>
      <a:lvl5pPr algn="ctr" rtl="0" eaLnBrk="1" fontAlgn="base" hangingPunct="1">
        <a:spcBef>
          <a:spcPct val="0"/>
        </a:spcBef>
        <a:spcAft>
          <a:spcPct val="0"/>
        </a:spcAft>
        <a:defRPr sz="4400">
          <a:solidFill>
            <a:srgbClr val="C8223A"/>
          </a:solidFill>
          <a:latin typeface="Arial" charset="0"/>
        </a:defRPr>
      </a:lvl5pPr>
      <a:lvl6pPr marL="457200" algn="ctr" rtl="0" eaLnBrk="1" fontAlgn="base" hangingPunct="1">
        <a:spcBef>
          <a:spcPct val="0"/>
        </a:spcBef>
        <a:spcAft>
          <a:spcPct val="0"/>
        </a:spcAft>
        <a:defRPr sz="4400">
          <a:solidFill>
            <a:srgbClr val="C8223A"/>
          </a:solidFill>
          <a:latin typeface="Arial" charset="0"/>
        </a:defRPr>
      </a:lvl6pPr>
      <a:lvl7pPr marL="914400" algn="ctr" rtl="0" eaLnBrk="1" fontAlgn="base" hangingPunct="1">
        <a:spcBef>
          <a:spcPct val="0"/>
        </a:spcBef>
        <a:spcAft>
          <a:spcPct val="0"/>
        </a:spcAft>
        <a:defRPr sz="4400">
          <a:solidFill>
            <a:srgbClr val="C8223A"/>
          </a:solidFill>
          <a:latin typeface="Arial" charset="0"/>
        </a:defRPr>
      </a:lvl7pPr>
      <a:lvl8pPr marL="1371600" algn="ctr" rtl="0" eaLnBrk="1" fontAlgn="base" hangingPunct="1">
        <a:spcBef>
          <a:spcPct val="0"/>
        </a:spcBef>
        <a:spcAft>
          <a:spcPct val="0"/>
        </a:spcAft>
        <a:defRPr sz="4400">
          <a:solidFill>
            <a:srgbClr val="C8223A"/>
          </a:solidFill>
          <a:latin typeface="Arial" charset="0"/>
        </a:defRPr>
      </a:lvl8pPr>
      <a:lvl9pPr marL="1828800" algn="ctr" rtl="0" eaLnBrk="1" fontAlgn="base" hangingPunct="1">
        <a:spcBef>
          <a:spcPct val="0"/>
        </a:spcBef>
        <a:spcAft>
          <a:spcPct val="0"/>
        </a:spcAft>
        <a:defRPr sz="4400">
          <a:solidFill>
            <a:srgbClr val="C8223A"/>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darkergradi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457200" y="3048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Thank you.</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charset="0"/>
        </a:defRPr>
      </a:lvl2pPr>
      <a:lvl3pPr algn="ctr" rtl="0" eaLnBrk="1" fontAlgn="base" hangingPunct="1">
        <a:spcBef>
          <a:spcPct val="0"/>
        </a:spcBef>
        <a:spcAft>
          <a:spcPct val="0"/>
        </a:spcAft>
        <a:defRPr sz="3600">
          <a:solidFill>
            <a:schemeClr val="bg1"/>
          </a:solidFill>
          <a:latin typeface="Arial" charset="0"/>
        </a:defRPr>
      </a:lvl3pPr>
      <a:lvl4pPr algn="ctr" rtl="0" eaLnBrk="1" fontAlgn="base" hangingPunct="1">
        <a:spcBef>
          <a:spcPct val="0"/>
        </a:spcBef>
        <a:spcAft>
          <a:spcPct val="0"/>
        </a:spcAft>
        <a:defRPr sz="3600">
          <a:solidFill>
            <a:schemeClr val="bg1"/>
          </a:solidFill>
          <a:latin typeface="Arial" charset="0"/>
        </a:defRPr>
      </a:lvl4pPr>
      <a:lvl5pPr algn="ctr" rtl="0" eaLnBrk="1" fontAlgn="base" hangingPunct="1">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radientbitmap"/>
          <p:cNvPicPr>
            <a:picLocks noChangeAspect="1" noChangeArrowheads="1"/>
          </p:cNvPicPr>
          <p:nvPr/>
        </p:nvPicPr>
        <p:blipFill>
          <a:blip r:embed="rId15" cstate="print"/>
          <a:srcRect/>
          <a:stretch>
            <a:fillRect/>
          </a:stretch>
        </p:blipFill>
        <p:spPr bwMode="auto">
          <a:xfrm>
            <a:off x="0" y="6664325"/>
            <a:ext cx="9144000" cy="193675"/>
          </a:xfrm>
          <a:prstGeom prst="rect">
            <a:avLst/>
          </a:prstGeom>
          <a:noFill/>
          <a:ln w="9525">
            <a:noFill/>
            <a:miter lim="800000"/>
            <a:headEnd/>
            <a:tailEnd/>
          </a:ln>
        </p:spPr>
      </p:pic>
      <p:sp>
        <p:nvSpPr>
          <p:cNvPr id="9" name="Slide Number Placeholder 5"/>
          <p:cNvSpPr>
            <a:spLocks noGrp="1"/>
          </p:cNvSpPr>
          <p:nvPr>
            <p:ph type="sldNum" sz="quarter" idx="4"/>
          </p:nvPr>
        </p:nvSpPr>
        <p:spPr bwMode="auto">
          <a:xfrm>
            <a:off x="0" y="6324600"/>
            <a:ext cx="91440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B2B2B2"/>
                </a:solidFill>
                <a:cs typeface="+mn-cs"/>
              </a:defRPr>
            </a:lvl1pPr>
          </a:lstStyle>
          <a:p>
            <a:fld id="{57143C14-4DDE-4688-8B99-FB59BAAC6260}" type="slidenum">
              <a:rPr lang="en-US" smtClean="0"/>
              <a:pPr/>
              <a:t>‹#›</a:t>
            </a:fld>
            <a:endParaRPr lang="en-US" dirty="0"/>
          </a:p>
        </p:txBody>
      </p:sp>
      <p:sp>
        <p:nvSpPr>
          <p:cNvPr id="1028" name="Title Placeholder 1"/>
          <p:cNvSpPr>
            <a:spLocks noGrp="1"/>
          </p:cNvSpPr>
          <p:nvPr>
            <p:ph type="title"/>
          </p:nvPr>
        </p:nvSpPr>
        <p:spPr bwMode="auto">
          <a:xfrm>
            <a:off x="457200" y="152400"/>
            <a:ext cx="8305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Page Header Arial Bold 24pts</a:t>
            </a:r>
          </a:p>
        </p:txBody>
      </p:sp>
      <p:sp>
        <p:nvSpPr>
          <p:cNvPr id="1029" name="Text Placeholder 2"/>
          <p:cNvSpPr>
            <a:spLocks noGrp="1"/>
          </p:cNvSpPr>
          <p:nvPr>
            <p:ph type="body" idx="1"/>
          </p:nvPr>
        </p:nvSpPr>
        <p:spPr bwMode="auto">
          <a:xfrm>
            <a:off x="457200" y="1219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Level 1 Arial 20</a:t>
            </a:r>
          </a:p>
          <a:p>
            <a:pPr lvl="1"/>
            <a:r>
              <a:rPr lang="en-US" smtClean="0"/>
              <a:t>Level 2 Arial 18</a:t>
            </a:r>
          </a:p>
          <a:p>
            <a:pPr lvl="2"/>
            <a:r>
              <a:rPr lang="en-US" smtClean="0"/>
              <a:t>Level 3 Arial Light 16</a:t>
            </a:r>
          </a:p>
        </p:txBody>
      </p:sp>
      <p:pic>
        <p:nvPicPr>
          <p:cNvPr id="1030" name="Picture 5" descr="FAD_logo.png"/>
          <p:cNvPicPr>
            <a:picLocks noChangeAspect="1"/>
          </p:cNvPicPr>
          <p:nvPr/>
        </p:nvPicPr>
        <p:blipFill>
          <a:blip r:embed="rId16" cstate="print"/>
          <a:srcRect/>
          <a:stretch>
            <a:fillRect/>
          </a:stretch>
        </p:blipFill>
        <p:spPr bwMode="auto">
          <a:xfrm>
            <a:off x="7078663" y="6096000"/>
            <a:ext cx="1836737"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ftr="0" dt="0"/>
  <p:txStyles>
    <p:titleStyle>
      <a:lvl1pPr algn="l" defTabSz="457200" rtl="0" eaLnBrk="1" fontAlgn="base" hangingPunct="1">
        <a:spcBef>
          <a:spcPct val="0"/>
        </a:spcBef>
        <a:spcAft>
          <a:spcPct val="0"/>
        </a:spcAft>
        <a:defRPr sz="2400" b="1">
          <a:solidFill>
            <a:srgbClr val="C50017"/>
          </a:solidFill>
          <a:latin typeface="+mj-lt"/>
          <a:ea typeface="+mj-ea"/>
          <a:cs typeface="+mj-cs"/>
        </a:defRPr>
      </a:lvl1pPr>
      <a:lvl2pPr algn="l" defTabSz="457200" rtl="0" eaLnBrk="1" fontAlgn="base" hangingPunct="1">
        <a:spcBef>
          <a:spcPct val="0"/>
        </a:spcBef>
        <a:spcAft>
          <a:spcPct val="0"/>
        </a:spcAft>
        <a:defRPr sz="2400" b="1">
          <a:solidFill>
            <a:srgbClr val="C50017"/>
          </a:solidFill>
          <a:latin typeface="Arial" charset="0"/>
          <a:cs typeface="Arial" charset="0"/>
        </a:defRPr>
      </a:lvl2pPr>
      <a:lvl3pPr algn="l" defTabSz="457200" rtl="0" eaLnBrk="1" fontAlgn="base" hangingPunct="1">
        <a:spcBef>
          <a:spcPct val="0"/>
        </a:spcBef>
        <a:spcAft>
          <a:spcPct val="0"/>
        </a:spcAft>
        <a:defRPr sz="2400" b="1">
          <a:solidFill>
            <a:srgbClr val="C50017"/>
          </a:solidFill>
          <a:latin typeface="Arial" charset="0"/>
          <a:cs typeface="Arial" charset="0"/>
        </a:defRPr>
      </a:lvl3pPr>
      <a:lvl4pPr algn="l" defTabSz="457200" rtl="0" eaLnBrk="1" fontAlgn="base" hangingPunct="1">
        <a:spcBef>
          <a:spcPct val="0"/>
        </a:spcBef>
        <a:spcAft>
          <a:spcPct val="0"/>
        </a:spcAft>
        <a:defRPr sz="2400" b="1">
          <a:solidFill>
            <a:srgbClr val="C50017"/>
          </a:solidFill>
          <a:latin typeface="Arial" charset="0"/>
          <a:cs typeface="Arial" charset="0"/>
        </a:defRPr>
      </a:lvl4pPr>
      <a:lvl5pPr algn="l" defTabSz="457200" rtl="0" eaLnBrk="1" fontAlgn="base" hangingPunct="1">
        <a:spcBef>
          <a:spcPct val="0"/>
        </a:spcBef>
        <a:spcAft>
          <a:spcPct val="0"/>
        </a:spcAft>
        <a:defRPr sz="2400" b="1">
          <a:solidFill>
            <a:srgbClr val="C50017"/>
          </a:solidFill>
          <a:latin typeface="Arial" charset="0"/>
          <a:cs typeface="Arial" charset="0"/>
        </a:defRPr>
      </a:lvl5pPr>
      <a:lvl6pPr marL="457200" algn="l" defTabSz="457200" rtl="0" eaLnBrk="1" fontAlgn="base" hangingPunct="1">
        <a:spcBef>
          <a:spcPct val="0"/>
        </a:spcBef>
        <a:spcAft>
          <a:spcPct val="0"/>
        </a:spcAft>
        <a:defRPr sz="2400" b="1">
          <a:solidFill>
            <a:srgbClr val="C50017"/>
          </a:solidFill>
          <a:latin typeface="Arial" charset="0"/>
          <a:cs typeface="Arial" charset="0"/>
        </a:defRPr>
      </a:lvl6pPr>
      <a:lvl7pPr marL="914400" algn="l" defTabSz="457200" rtl="0" eaLnBrk="1" fontAlgn="base" hangingPunct="1">
        <a:spcBef>
          <a:spcPct val="0"/>
        </a:spcBef>
        <a:spcAft>
          <a:spcPct val="0"/>
        </a:spcAft>
        <a:defRPr sz="2400" b="1">
          <a:solidFill>
            <a:srgbClr val="C50017"/>
          </a:solidFill>
          <a:latin typeface="Arial" charset="0"/>
          <a:cs typeface="Arial" charset="0"/>
        </a:defRPr>
      </a:lvl7pPr>
      <a:lvl8pPr marL="1371600" algn="l" defTabSz="457200" rtl="0" eaLnBrk="1" fontAlgn="base" hangingPunct="1">
        <a:spcBef>
          <a:spcPct val="0"/>
        </a:spcBef>
        <a:spcAft>
          <a:spcPct val="0"/>
        </a:spcAft>
        <a:defRPr sz="2400" b="1">
          <a:solidFill>
            <a:srgbClr val="C50017"/>
          </a:solidFill>
          <a:latin typeface="Arial" charset="0"/>
          <a:cs typeface="Arial" charset="0"/>
        </a:defRPr>
      </a:lvl8pPr>
      <a:lvl9pPr marL="1828800" algn="l" defTabSz="457200" rtl="0" eaLnBrk="1" fontAlgn="base" hangingPunct="1">
        <a:spcBef>
          <a:spcPct val="0"/>
        </a:spcBef>
        <a:spcAft>
          <a:spcPct val="0"/>
        </a:spcAft>
        <a:defRPr sz="2400" b="1">
          <a:solidFill>
            <a:srgbClr val="C50017"/>
          </a:solidFill>
          <a:latin typeface="Arial" charset="0"/>
          <a:cs typeface="Arial" charset="0"/>
        </a:defRPr>
      </a:lvl9pPr>
    </p:titleStyle>
    <p:bodyStyle>
      <a:lvl1pPr marL="228600" indent="-228600" algn="l" defTabSz="457200" rtl="0" eaLnBrk="1" fontAlgn="base" hangingPunct="1">
        <a:spcBef>
          <a:spcPct val="20000"/>
        </a:spcBef>
        <a:spcAft>
          <a:spcPts val="600"/>
        </a:spcAft>
        <a:buClr>
          <a:srgbClr val="C50017"/>
        </a:buClr>
        <a:buFont typeface="Arial" charset="0"/>
        <a:buChar char="•"/>
        <a:defRPr sz="2000">
          <a:solidFill>
            <a:srgbClr val="4D4D4D"/>
          </a:solidFill>
          <a:latin typeface="+mn-lt"/>
          <a:ea typeface="+mn-ea"/>
          <a:cs typeface="+mn-cs"/>
        </a:defRPr>
      </a:lvl1pPr>
      <a:lvl2pPr marL="685800" indent="-228600" algn="l" defTabSz="457200" rtl="0" eaLnBrk="1" fontAlgn="base" hangingPunct="1">
        <a:spcBef>
          <a:spcPct val="20000"/>
        </a:spcBef>
        <a:spcAft>
          <a:spcPts val="600"/>
        </a:spcAft>
        <a:buClr>
          <a:srgbClr val="C50017"/>
        </a:buClr>
        <a:buFont typeface="Arial" charset="0"/>
        <a:buChar char="–"/>
        <a:defRPr>
          <a:solidFill>
            <a:srgbClr val="4D4D4D"/>
          </a:solidFill>
          <a:latin typeface="+mn-lt"/>
          <a:cs typeface="+mn-cs"/>
        </a:defRPr>
      </a:lvl2pPr>
      <a:lvl3pPr marL="1087438" indent="-173038" algn="l" defTabSz="457200" rtl="0" eaLnBrk="1" fontAlgn="base" hangingPunct="1">
        <a:spcBef>
          <a:spcPct val="20000"/>
        </a:spcBef>
        <a:spcAft>
          <a:spcPts val="600"/>
        </a:spcAft>
        <a:buClr>
          <a:srgbClr val="C50017"/>
        </a:buClr>
        <a:buFont typeface="Arial" charset="0"/>
        <a:buChar char="•"/>
        <a:defRPr sz="1600">
          <a:solidFill>
            <a:srgbClr val="4D4D4D"/>
          </a:solidFill>
          <a:latin typeface="+mn-lt"/>
          <a:cs typeface="+mn-cs"/>
        </a:defRPr>
      </a:lvl3pPr>
      <a:lvl4pPr marL="1600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4pPr>
      <a:lvl5pPr marL="20574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5pPr>
      <a:lvl6pPr marL="25146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6pPr>
      <a:lvl7pPr marL="29718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7pPr>
      <a:lvl8pPr marL="34290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8pPr>
      <a:lvl9pPr marL="3886200" indent="-228600" algn="l" defTabSz="457200" rtl="0" eaLnBrk="1" fontAlgn="base" hangingPunct="1">
        <a:spcBef>
          <a:spcPct val="20000"/>
        </a:spcBef>
        <a:spcAft>
          <a:spcPct val="0"/>
        </a:spcAft>
        <a:buFont typeface="Arial" charset="0"/>
        <a:buChar char="»"/>
        <a:defRPr sz="2000">
          <a:solidFill>
            <a:srgbClr val="59595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crt.harvard.edu/ecr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ecurity.harvard.edu/enterprise-security-policy"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429000"/>
            <a:ext cx="8458200" cy="1470025"/>
          </a:xfrm>
        </p:spPr>
        <p:txBody>
          <a:bodyPr/>
          <a:lstStyle/>
          <a:p>
            <a:r>
              <a:rPr lang="en-US" dirty="0" smtClean="0"/>
              <a:t>ecrt  </a:t>
            </a:r>
            <a:br>
              <a:rPr lang="en-US" dirty="0" smtClean="0"/>
            </a:br>
            <a:r>
              <a:rPr lang="en-US" dirty="0" smtClean="0"/>
              <a:t>(Effort Certification and Reporting Technology)</a:t>
            </a:r>
            <a:br>
              <a:rPr lang="en-US" dirty="0" smtClean="0"/>
            </a:br>
            <a:endParaRPr lang="en-US" dirty="0"/>
          </a:p>
        </p:txBody>
      </p:sp>
      <p:sp>
        <p:nvSpPr>
          <p:cNvPr id="3" name="Subtitle 2"/>
          <p:cNvSpPr>
            <a:spLocks noGrp="1"/>
          </p:cNvSpPr>
          <p:nvPr>
            <p:ph type="subTitle" idx="1"/>
          </p:nvPr>
        </p:nvSpPr>
        <p:spPr>
          <a:xfrm>
            <a:off x="1219200" y="5105400"/>
            <a:ext cx="6934200" cy="914400"/>
          </a:xfrm>
        </p:spPr>
        <p:txBody>
          <a:bodyPr/>
          <a:lstStyle/>
          <a:p>
            <a:r>
              <a:rPr lang="en-US" dirty="0" smtClean="0"/>
              <a:t>Financial Administration</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Project Effort Certification</a:t>
            </a:r>
            <a:endParaRPr lang="en-US" dirty="0"/>
          </a:p>
        </p:txBody>
      </p:sp>
      <p:sp>
        <p:nvSpPr>
          <p:cNvPr id="8" name="Content Placeholder 7"/>
          <p:cNvSpPr>
            <a:spLocks noGrp="1"/>
          </p:cNvSpPr>
          <p:nvPr>
            <p:ph idx="1"/>
          </p:nvPr>
        </p:nvSpPr>
        <p:spPr/>
        <p:txBody>
          <a:bodyPr/>
          <a:lstStyle/>
          <a:p>
            <a:r>
              <a:rPr lang="en-US" sz="1400" dirty="0" smtClean="0">
                <a:solidFill>
                  <a:schemeClr val="tx1"/>
                </a:solidFill>
              </a:rPr>
              <a:t>Quarterly Project Effort Certifications are generated for each federal award that has non-faculty salary charges at the account level</a:t>
            </a:r>
          </a:p>
          <a:p>
            <a:r>
              <a:rPr lang="en-US" sz="1400" dirty="0" smtClean="0">
                <a:solidFill>
                  <a:schemeClr val="tx1"/>
                </a:solidFill>
              </a:rPr>
              <a:t>Each statement includes </a:t>
            </a:r>
            <a:r>
              <a:rPr lang="en-US" sz="1400" b="1" i="1" u="sng" dirty="0" smtClean="0">
                <a:solidFill>
                  <a:schemeClr val="tx1"/>
                </a:solidFill>
              </a:rPr>
              <a:t>all</a:t>
            </a:r>
            <a:r>
              <a:rPr lang="en-US" sz="1400" dirty="0" smtClean="0">
                <a:solidFill>
                  <a:schemeClr val="tx1"/>
                </a:solidFill>
              </a:rPr>
              <a:t> non-faculty personnel who were charged to the subactivity during the quarter, including temporary.</a:t>
            </a:r>
          </a:p>
          <a:p>
            <a:r>
              <a:rPr lang="en-US" sz="1400" dirty="0" smtClean="0">
                <a:solidFill>
                  <a:schemeClr val="tx1"/>
                </a:solidFill>
              </a:rPr>
              <a:t>The PI of an award or part-of account is expected to sign his/her quarterly project effort certifications.</a:t>
            </a:r>
          </a:p>
          <a:p>
            <a:r>
              <a:rPr lang="en-US" sz="1400" dirty="0" smtClean="0">
                <a:solidFill>
                  <a:schemeClr val="tx1"/>
                </a:solidFill>
              </a:rPr>
              <a:t>There are circumstances when it may be appropriate to delegate this responsibility to another individual working on the project.</a:t>
            </a:r>
          </a:p>
          <a:p>
            <a:pPr>
              <a:buNone/>
            </a:pPr>
            <a:endParaRPr lang="en-US" sz="1400" dirty="0" smtClean="0">
              <a:solidFill>
                <a:schemeClr val="tx1"/>
              </a:solidFill>
            </a:endParaRPr>
          </a:p>
          <a:p>
            <a:endParaRPr lang="en-US" dirty="0" smtClean="0">
              <a:solidFill>
                <a:schemeClr val="tx1"/>
              </a:solidFill>
            </a:endParaRPr>
          </a:p>
        </p:txBody>
      </p:sp>
      <p:sp>
        <p:nvSpPr>
          <p:cNvPr id="6" name="Slide Number Placeholder 5"/>
          <p:cNvSpPr>
            <a:spLocks noGrp="1"/>
          </p:cNvSpPr>
          <p:nvPr>
            <p:ph type="sldNum" sz="quarter" idx="10"/>
          </p:nvPr>
        </p:nvSpPr>
        <p:spPr/>
        <p:txBody>
          <a:bodyPr/>
          <a:lstStyle/>
          <a:p>
            <a:fld id="{57143C14-4DDE-4688-8B99-FB59BAAC6260}" type="slidenum">
              <a:rPr lang="en-US" smtClean="0"/>
              <a:pPr/>
              <a:t>10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06051"/>
            <a:ext cx="7856537" cy="272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550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 for Annual Effort Certification</a:t>
            </a:r>
            <a:endParaRPr lang="en-US" dirty="0"/>
          </a:p>
        </p:txBody>
      </p:sp>
      <p:sp>
        <p:nvSpPr>
          <p:cNvPr id="8" name="Content Placeholder 7"/>
          <p:cNvSpPr>
            <a:spLocks noGrp="1"/>
          </p:cNvSpPr>
          <p:nvPr>
            <p:ph idx="1"/>
          </p:nvPr>
        </p:nvSpPr>
        <p:spPr>
          <a:xfrm>
            <a:off x="457200" y="990600"/>
            <a:ext cx="8305800" cy="4724400"/>
          </a:xfrm>
        </p:spPr>
        <p:txBody>
          <a:bodyPr/>
          <a:lstStyle/>
          <a:p>
            <a:pPr>
              <a:buNone/>
            </a:pPr>
            <a:r>
              <a:rPr lang="en-US" sz="1800" b="1" dirty="0" smtClean="0">
                <a:solidFill>
                  <a:schemeClr val="tx1"/>
                </a:solidFill>
              </a:rPr>
              <a:t>Proxy</a:t>
            </a:r>
            <a:r>
              <a:rPr lang="en-US" sz="1800" dirty="0" smtClean="0">
                <a:solidFill>
                  <a:schemeClr val="tx1"/>
                </a:solidFill>
              </a:rPr>
              <a:t> - Authorized delegation of certification responsibilities for a certifier’s individual effort statement (Annual Faculty Effort Certifications)</a:t>
            </a:r>
          </a:p>
          <a:p>
            <a:pPr marL="573088"/>
            <a:r>
              <a:rPr lang="en-US" sz="1800" dirty="0" smtClean="0">
                <a:solidFill>
                  <a:schemeClr val="tx1"/>
                </a:solidFill>
              </a:rPr>
              <a:t>Harvard academic faculty are required to sign their own annual statements.</a:t>
            </a:r>
          </a:p>
          <a:p>
            <a:pPr marL="573088"/>
            <a:r>
              <a:rPr lang="en-US" sz="1800" dirty="0" smtClean="0">
                <a:solidFill>
                  <a:schemeClr val="tx1"/>
                </a:solidFill>
              </a:rPr>
              <a:t>Requests for proxies will only be granted in extenuating circumstances.</a:t>
            </a:r>
          </a:p>
          <a:p>
            <a:pPr marL="573088" lvl="1">
              <a:buNone/>
            </a:pPr>
            <a:r>
              <a:rPr lang="en-US" i="1" dirty="0" smtClean="0">
                <a:solidFill>
                  <a:schemeClr val="tx1"/>
                </a:solidFill>
                <a:ea typeface="+mn-ea"/>
              </a:rPr>
              <a:t>    One allowable exception is when there is a mentor assigned-either the mentor or the mentee can sign the annual statement.</a:t>
            </a:r>
          </a:p>
          <a:p>
            <a:pPr marL="573088"/>
            <a:r>
              <a:rPr lang="en-US" sz="1800" dirty="0" smtClean="0">
                <a:solidFill>
                  <a:schemeClr val="tx1"/>
                </a:solidFill>
              </a:rPr>
              <a:t>Proxy requests must by approved by the OSP Director of Cost Analysis or other designated individual in OSP.</a:t>
            </a:r>
          </a:p>
          <a:p>
            <a:pPr marL="573088"/>
            <a:r>
              <a:rPr lang="en-US" sz="1800" dirty="0" smtClean="0">
                <a:solidFill>
                  <a:schemeClr val="tx1"/>
                </a:solidFill>
              </a:rPr>
              <a:t>A Grant Manager making such a request is expected to discuss with his/her Primary Effort Coordinator, and the PEC should make the request through their Tub Effort Coordinator, who will then submit the request to OSP for review and approval.</a:t>
            </a:r>
          </a:p>
        </p:txBody>
      </p:sp>
      <p:sp>
        <p:nvSpPr>
          <p:cNvPr id="6" name="Slide Number Placeholder 5"/>
          <p:cNvSpPr>
            <a:spLocks noGrp="1"/>
          </p:cNvSpPr>
          <p:nvPr>
            <p:ph type="sldNum" sz="quarter" idx="10"/>
          </p:nvPr>
        </p:nvSpPr>
        <p:spPr/>
        <p:txBody>
          <a:bodyPr/>
          <a:lstStyle/>
          <a:p>
            <a:fld id="{57143C14-4DDE-4688-8B99-FB59BAAC6260}" type="slidenum">
              <a:rPr lang="en-US" smtClean="0"/>
              <a:pPr/>
              <a:t>11</a:t>
            </a:fld>
            <a:endParaRPr lang="en-US" dirty="0"/>
          </a:p>
        </p:txBody>
      </p:sp>
    </p:spTree>
    <p:extLst>
      <p:ext uri="{BB962C8B-B14F-4D97-AF65-F5344CB8AC3E}">
        <p14:creationId xmlns:p14="http://schemas.microsoft.com/office/powerpoint/2010/main" val="757823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Designees for Quarterly Project Effort Certification</a:t>
            </a:r>
            <a:endParaRPr lang="en-US" dirty="0"/>
          </a:p>
        </p:txBody>
      </p:sp>
      <p:sp>
        <p:nvSpPr>
          <p:cNvPr id="8" name="Content Placeholder 7"/>
          <p:cNvSpPr>
            <a:spLocks noGrp="1"/>
          </p:cNvSpPr>
          <p:nvPr>
            <p:ph idx="1"/>
          </p:nvPr>
        </p:nvSpPr>
        <p:spPr>
          <a:xfrm>
            <a:off x="381000" y="1066800"/>
            <a:ext cx="8305800" cy="5410200"/>
          </a:xfrm>
        </p:spPr>
        <p:txBody>
          <a:bodyPr/>
          <a:lstStyle/>
          <a:p>
            <a:pPr>
              <a:buNone/>
            </a:pPr>
            <a:r>
              <a:rPr lang="en-US" sz="1800" b="1" dirty="0" smtClean="0">
                <a:solidFill>
                  <a:schemeClr val="tx1"/>
                </a:solidFill>
              </a:rPr>
              <a:t>Designee</a:t>
            </a:r>
            <a:r>
              <a:rPr lang="en-US" sz="1800" dirty="0" smtClean="0">
                <a:solidFill>
                  <a:schemeClr val="tx1"/>
                </a:solidFill>
              </a:rPr>
              <a:t> -Authorized delegation of certification responsibilities on a specific sponsored project to another individual (other than the PI)</a:t>
            </a:r>
            <a:endParaRPr lang="en-US" sz="1800" b="1" dirty="0" smtClean="0">
              <a:solidFill>
                <a:schemeClr val="tx1"/>
              </a:solidFill>
            </a:endParaRPr>
          </a:p>
          <a:p>
            <a:pPr marL="517525"/>
            <a:r>
              <a:rPr lang="en-US" sz="1800" dirty="0" smtClean="0">
                <a:solidFill>
                  <a:schemeClr val="tx1"/>
                </a:solidFill>
              </a:rPr>
              <a:t>Harvard University requires that the PI certify Quarterly Project Effort Certifications.</a:t>
            </a:r>
          </a:p>
          <a:p>
            <a:pPr marL="517525"/>
            <a:r>
              <a:rPr lang="en-US" sz="1800" dirty="0" smtClean="0">
                <a:solidFill>
                  <a:schemeClr val="tx1"/>
                </a:solidFill>
              </a:rPr>
              <a:t>In certain circumstances, the PI can delegate this responsibility to another individual with direct knowledge of his/her federally sponsored project.</a:t>
            </a:r>
          </a:p>
          <a:p>
            <a:pPr marL="517525"/>
            <a:r>
              <a:rPr lang="en-US" sz="1800" dirty="0" smtClean="0">
                <a:solidFill>
                  <a:schemeClr val="tx1"/>
                </a:solidFill>
              </a:rPr>
              <a:t>The individual who signs effort certifications must attest that the salaries charged and effort expended reasonably reflect work performed on the project, and that the signer has sufficient technical knowledge and/or is in a position that provides for suitable  means of verification that the work was performed.</a:t>
            </a:r>
          </a:p>
          <a:p>
            <a:pPr marL="517525"/>
            <a:r>
              <a:rPr lang="en-US" sz="1800" dirty="0" smtClean="0">
                <a:solidFill>
                  <a:schemeClr val="tx1"/>
                </a:solidFill>
              </a:rPr>
              <a:t>Requests for delegation are made on a form that will be provided to departments, </a:t>
            </a:r>
            <a:r>
              <a:rPr lang="en-US" sz="1800" i="1" dirty="0" smtClean="0">
                <a:solidFill>
                  <a:schemeClr val="tx1"/>
                </a:solidFill>
              </a:rPr>
              <a:t>Request for delegation of Authority for Quarterly Project Effort Certification.</a:t>
            </a:r>
            <a:r>
              <a:rPr lang="en-US" sz="1800" dirty="0" smtClean="0">
                <a:solidFill>
                  <a:schemeClr val="tx1"/>
                </a:solidFill>
              </a:rPr>
              <a:t>  The completed and signed forms are sent to the Tub Effort Coordinator for approval.</a:t>
            </a:r>
          </a:p>
        </p:txBody>
      </p:sp>
      <p:sp>
        <p:nvSpPr>
          <p:cNvPr id="6" name="Slide Number Placeholder 5"/>
          <p:cNvSpPr>
            <a:spLocks noGrp="1"/>
          </p:cNvSpPr>
          <p:nvPr>
            <p:ph type="sldNum" sz="quarter" idx="10"/>
          </p:nvPr>
        </p:nvSpPr>
        <p:spPr/>
        <p:txBody>
          <a:bodyPr/>
          <a:lstStyle/>
          <a:p>
            <a:fld id="{57143C14-4DDE-4688-8B99-FB59BAAC6260}" type="slidenum">
              <a:rPr lang="en-US" smtClean="0"/>
              <a:pPr/>
              <a:t>12</a:t>
            </a:fld>
            <a:endParaRPr lang="en-US" dirty="0"/>
          </a:p>
        </p:txBody>
      </p:sp>
    </p:spTree>
    <p:extLst>
      <p:ext uri="{BB962C8B-B14F-4D97-AF65-F5344CB8AC3E}">
        <p14:creationId xmlns:p14="http://schemas.microsoft.com/office/powerpoint/2010/main" val="334538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of Work Performed</a:t>
            </a:r>
            <a:endParaRPr lang="en-US" dirty="0"/>
          </a:p>
        </p:txBody>
      </p:sp>
      <p:sp>
        <p:nvSpPr>
          <p:cNvPr id="8" name="Content Placeholder 7"/>
          <p:cNvSpPr>
            <a:spLocks noGrp="1"/>
          </p:cNvSpPr>
          <p:nvPr>
            <p:ph idx="1"/>
          </p:nvPr>
        </p:nvSpPr>
        <p:spPr>
          <a:xfrm>
            <a:off x="381000" y="762000"/>
            <a:ext cx="8305800" cy="4953000"/>
          </a:xfrm>
        </p:spPr>
        <p:txBody>
          <a:bodyPr/>
          <a:lstStyle/>
          <a:p>
            <a:pPr marL="0" indent="0">
              <a:buNone/>
            </a:pPr>
            <a:endParaRPr lang="en-US" sz="900" dirty="0" smtClean="0">
              <a:solidFill>
                <a:schemeClr val="tx1"/>
              </a:solidFill>
            </a:endParaRPr>
          </a:p>
          <a:p>
            <a:r>
              <a:rPr lang="en-US" dirty="0" smtClean="0">
                <a:solidFill>
                  <a:schemeClr val="tx1"/>
                </a:solidFill>
              </a:rPr>
              <a:t>The </a:t>
            </a:r>
            <a:r>
              <a:rPr lang="en-US" dirty="0">
                <a:solidFill>
                  <a:schemeClr val="tx1"/>
                </a:solidFill>
              </a:rPr>
              <a:t>academic year or fiscal quarter during which an employee performs effort.  </a:t>
            </a:r>
            <a:endParaRPr lang="en-US" dirty="0" smtClean="0">
              <a:solidFill>
                <a:schemeClr val="tx1"/>
              </a:solidFill>
            </a:endParaRPr>
          </a:p>
          <a:p>
            <a:r>
              <a:rPr lang="en-US" dirty="0" smtClean="0">
                <a:solidFill>
                  <a:schemeClr val="tx1"/>
                </a:solidFill>
              </a:rPr>
              <a:t>The </a:t>
            </a:r>
            <a:r>
              <a:rPr lang="en-US" dirty="0">
                <a:solidFill>
                  <a:schemeClr val="tx1"/>
                </a:solidFill>
              </a:rPr>
              <a:t>period of work performed includes salary journals that are posted outside the academic year or fiscal quarter but relate to time and effort expended during the academic year or fiscal quarter</a:t>
            </a:r>
            <a:r>
              <a:rPr lang="en-US" dirty="0" smtClean="0">
                <a:solidFill>
                  <a:schemeClr val="tx1"/>
                </a:solidFill>
              </a:rPr>
              <a:t>.</a:t>
            </a:r>
          </a:p>
          <a:p>
            <a:r>
              <a:rPr lang="en-US" dirty="0" smtClean="0">
                <a:solidFill>
                  <a:schemeClr val="tx1"/>
                </a:solidFill>
              </a:rPr>
              <a:t>Salary journals that do not include the PWP will not pull into ecrt</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89652740"/>
              </p:ext>
            </p:extLst>
          </p:nvPr>
        </p:nvGraphicFramePr>
        <p:xfrm>
          <a:off x="381000" y="3581400"/>
          <a:ext cx="8305800" cy="2240756"/>
        </p:xfrm>
        <a:graphic>
          <a:graphicData uri="http://schemas.openxmlformats.org/drawingml/2006/table">
            <a:tbl>
              <a:tblPr>
                <a:tableStyleId>{5C22544A-7EE6-4342-B048-85BDC9FD1C3A}</a:tableStyleId>
              </a:tblPr>
              <a:tblGrid>
                <a:gridCol w="2076450"/>
                <a:gridCol w="2076450"/>
                <a:gridCol w="2076450"/>
                <a:gridCol w="2076450"/>
              </a:tblGrid>
              <a:tr h="366712">
                <a:tc>
                  <a:txBody>
                    <a:bodyPr/>
                    <a:lstStyle/>
                    <a:p>
                      <a:pPr algn="ctr" fontAlgn="b"/>
                      <a:r>
                        <a:rPr lang="en-US" sz="1400" b="1" u="none" strike="noStrike" dirty="0">
                          <a:effectLst/>
                        </a:rPr>
                        <a:t>Period Nickname</a:t>
                      </a:r>
                      <a:endParaRPr lang="en-US" sz="1400" b="1" i="0" u="none" strike="noStrike" dirty="0">
                        <a:solidFill>
                          <a:srgbClr val="000000"/>
                        </a:solidFill>
                        <a:effectLst/>
                        <a:latin typeface="Calibri"/>
                      </a:endParaRPr>
                    </a:p>
                  </a:txBody>
                  <a:tcPr marL="9325" marR="9325" marT="9325" marB="0" anchor="b">
                    <a:solidFill>
                      <a:schemeClr val="accent2">
                        <a:lumMod val="40000"/>
                        <a:lumOff val="60000"/>
                      </a:schemeClr>
                    </a:solidFill>
                  </a:tcPr>
                </a:tc>
                <a:tc>
                  <a:txBody>
                    <a:bodyPr/>
                    <a:lstStyle/>
                    <a:p>
                      <a:pPr algn="ctr" fontAlgn="b"/>
                      <a:r>
                        <a:rPr lang="en-US" sz="1400" b="1" u="none" strike="noStrike" dirty="0">
                          <a:effectLst/>
                        </a:rPr>
                        <a:t>Period of Performance</a:t>
                      </a:r>
                      <a:endParaRPr lang="en-US" sz="1400" b="1" i="0" u="none" strike="noStrike" dirty="0">
                        <a:solidFill>
                          <a:srgbClr val="000000"/>
                        </a:solidFill>
                        <a:effectLst/>
                        <a:latin typeface="Calibri"/>
                      </a:endParaRPr>
                    </a:p>
                  </a:txBody>
                  <a:tcPr marL="9325" marR="9325" marT="9325" marB="0" anchor="b">
                    <a:solidFill>
                      <a:schemeClr val="accent2">
                        <a:lumMod val="40000"/>
                        <a:lumOff val="60000"/>
                      </a:schemeClr>
                    </a:solidFill>
                  </a:tcPr>
                </a:tc>
                <a:tc>
                  <a:txBody>
                    <a:bodyPr/>
                    <a:lstStyle/>
                    <a:p>
                      <a:pPr algn="ctr" fontAlgn="b"/>
                      <a:r>
                        <a:rPr lang="en-US" sz="1400" b="1" u="none" strike="noStrike" dirty="0">
                          <a:effectLst/>
                        </a:rPr>
                        <a:t>Certification Period</a:t>
                      </a:r>
                      <a:endParaRPr lang="en-US" sz="1400" b="1" i="0" u="none" strike="noStrike" dirty="0">
                        <a:solidFill>
                          <a:srgbClr val="000000"/>
                        </a:solidFill>
                        <a:effectLst/>
                        <a:latin typeface="Calibri"/>
                      </a:endParaRPr>
                    </a:p>
                  </a:txBody>
                  <a:tcPr marL="9325" marR="9325" marT="9325" marB="0" anchor="b">
                    <a:solidFill>
                      <a:schemeClr val="accent2">
                        <a:lumMod val="40000"/>
                        <a:lumOff val="60000"/>
                      </a:schemeClr>
                    </a:solidFill>
                  </a:tcPr>
                </a:tc>
                <a:tc>
                  <a:txBody>
                    <a:bodyPr/>
                    <a:lstStyle/>
                    <a:p>
                      <a:pPr algn="ctr" fontAlgn="b"/>
                      <a:r>
                        <a:rPr lang="en-US" sz="1400" b="1" u="none" strike="noStrike" dirty="0">
                          <a:effectLst/>
                        </a:rPr>
                        <a:t>Statement Type</a:t>
                      </a:r>
                      <a:endParaRPr lang="en-US" sz="1400" b="1" i="0" u="none" strike="noStrike" dirty="0">
                        <a:solidFill>
                          <a:srgbClr val="000000"/>
                        </a:solidFill>
                        <a:effectLst/>
                        <a:latin typeface="Calibri"/>
                      </a:endParaRPr>
                    </a:p>
                  </a:txBody>
                  <a:tcPr marL="9325" marR="9325" marT="9325" marB="0" anchor="b">
                    <a:solidFill>
                      <a:schemeClr val="accent2">
                        <a:lumMod val="40000"/>
                        <a:lumOff val="60000"/>
                      </a:schemeClr>
                    </a:solidFill>
                  </a:tcPr>
                </a:tc>
              </a:tr>
              <a:tr h="350044">
                <a:tc>
                  <a:txBody>
                    <a:bodyPr/>
                    <a:lstStyle/>
                    <a:p>
                      <a:pPr algn="ctr" fontAlgn="ctr"/>
                      <a:r>
                        <a:rPr lang="en-US" sz="1200" u="none" strike="noStrike">
                          <a:effectLst/>
                        </a:rPr>
                        <a:t>FY16 Q1</a:t>
                      </a:r>
                      <a:endParaRPr lang="en-US" sz="1200" b="0" i="0" u="none" strike="noStrike">
                        <a:solidFill>
                          <a:srgbClr val="000000"/>
                        </a:solidFill>
                        <a:effectLst/>
                        <a:latin typeface="Calibri"/>
                      </a:endParaRPr>
                    </a:p>
                  </a:txBody>
                  <a:tcPr marL="9325" marR="9325" marT="9325" marB="0" anchor="ctr"/>
                </a:tc>
                <a:tc>
                  <a:txBody>
                    <a:bodyPr/>
                    <a:lstStyle/>
                    <a:p>
                      <a:pPr algn="ctr" fontAlgn="ctr"/>
                      <a:r>
                        <a:rPr lang="en-US" sz="1200" u="none" strike="noStrike" dirty="0">
                          <a:effectLst/>
                        </a:rPr>
                        <a:t>7/1/2015 – 9/30/2015</a:t>
                      </a:r>
                      <a:endParaRPr lang="en-US" sz="1200" b="0" i="0" u="none" strike="noStrike" dirty="0">
                        <a:solidFill>
                          <a:srgbClr val="000000"/>
                        </a:solidFill>
                        <a:effectLst/>
                        <a:latin typeface="Calibri"/>
                      </a:endParaRPr>
                    </a:p>
                  </a:txBody>
                  <a:tcPr marL="9325" marR="9325" marT="9325" marB="0" anchor="ctr"/>
                </a:tc>
                <a:tc>
                  <a:txBody>
                    <a:bodyPr/>
                    <a:lstStyle/>
                    <a:p>
                      <a:pPr algn="ctr" fontAlgn="ctr"/>
                      <a:r>
                        <a:rPr lang="en-US" sz="1200" u="none" strike="noStrike" dirty="0">
                          <a:effectLst/>
                        </a:rPr>
                        <a:t>10/27/2015 – 11/17/2015</a:t>
                      </a:r>
                      <a:endParaRPr lang="en-US" sz="1200" b="0" i="0" u="none" strike="noStrike" dirty="0">
                        <a:solidFill>
                          <a:srgbClr val="000000"/>
                        </a:solidFill>
                        <a:effectLst/>
                        <a:latin typeface="Calibri"/>
                      </a:endParaRPr>
                    </a:p>
                  </a:txBody>
                  <a:tcPr marL="9325" marR="9325" marT="9325" marB="0" anchor="ctr"/>
                </a:tc>
                <a:tc>
                  <a:txBody>
                    <a:bodyPr/>
                    <a:lstStyle/>
                    <a:p>
                      <a:pPr algn="ctr" fontAlgn="ctr"/>
                      <a:r>
                        <a:rPr lang="en-US" sz="1200" u="none" strike="noStrike" dirty="0">
                          <a:effectLst/>
                        </a:rPr>
                        <a:t>Quarterly Project</a:t>
                      </a:r>
                      <a:endParaRPr lang="en-US" sz="1200" b="0" i="0" u="none" strike="noStrike" dirty="0">
                        <a:solidFill>
                          <a:srgbClr val="000000"/>
                        </a:solidFill>
                        <a:effectLst/>
                        <a:latin typeface="Calibri"/>
                      </a:endParaRPr>
                    </a:p>
                  </a:txBody>
                  <a:tcPr marL="9325" marR="9325" marT="9325" marB="0" anchor="ctr"/>
                </a:tc>
              </a:tr>
              <a:tr h="350044">
                <a:tc>
                  <a:txBody>
                    <a:bodyPr/>
                    <a:lstStyle/>
                    <a:p>
                      <a:pPr algn="ctr" fontAlgn="ctr"/>
                      <a:r>
                        <a:rPr lang="en-US" sz="1200" u="none" strike="noStrike">
                          <a:effectLst/>
                        </a:rPr>
                        <a:t>FY16 Q2</a:t>
                      </a:r>
                      <a:endParaRPr lang="en-US" sz="1200" b="0" i="0" u="none" strike="noStrike">
                        <a:solidFill>
                          <a:srgbClr val="000000"/>
                        </a:solidFill>
                        <a:effectLst/>
                        <a:latin typeface="Calibri"/>
                      </a:endParaRPr>
                    </a:p>
                  </a:txBody>
                  <a:tcPr marL="9325" marR="9325" marT="9325" marB="0" anchor="ctr"/>
                </a:tc>
                <a:tc>
                  <a:txBody>
                    <a:bodyPr/>
                    <a:lstStyle/>
                    <a:p>
                      <a:pPr algn="ctr" fontAlgn="ctr"/>
                      <a:r>
                        <a:rPr lang="en-US" sz="1200" u="none" strike="noStrike" dirty="0">
                          <a:effectLst/>
                        </a:rPr>
                        <a:t>10/1/2015 – 12/31/2015</a:t>
                      </a:r>
                      <a:endParaRPr lang="en-US" sz="1200" b="0" i="0" u="none" strike="noStrike" dirty="0">
                        <a:solidFill>
                          <a:srgbClr val="000000"/>
                        </a:solidFill>
                        <a:effectLst/>
                        <a:latin typeface="Calibri"/>
                      </a:endParaRPr>
                    </a:p>
                  </a:txBody>
                  <a:tcPr marL="9325" marR="9325" marT="9325" marB="0" anchor="ctr"/>
                </a:tc>
                <a:tc>
                  <a:txBody>
                    <a:bodyPr/>
                    <a:lstStyle/>
                    <a:p>
                      <a:pPr algn="ctr" fontAlgn="ctr"/>
                      <a:r>
                        <a:rPr lang="en-US" sz="1200" u="none" strike="noStrike" dirty="0">
                          <a:effectLst/>
                        </a:rPr>
                        <a:t>1/19/2016 – 2/8/2016</a:t>
                      </a:r>
                      <a:endParaRPr lang="en-US" sz="1200" b="0" i="0" u="none" strike="noStrike" dirty="0">
                        <a:solidFill>
                          <a:srgbClr val="000000"/>
                        </a:solidFill>
                        <a:effectLst/>
                        <a:latin typeface="Calibri"/>
                      </a:endParaRPr>
                    </a:p>
                  </a:txBody>
                  <a:tcPr marL="9325" marR="9325" marT="9325" marB="0" anchor="ctr"/>
                </a:tc>
                <a:tc>
                  <a:txBody>
                    <a:bodyPr/>
                    <a:lstStyle/>
                    <a:p>
                      <a:pPr algn="ctr" fontAlgn="ctr"/>
                      <a:r>
                        <a:rPr lang="en-US" sz="1200" u="none" strike="noStrike" dirty="0">
                          <a:effectLst/>
                        </a:rPr>
                        <a:t>Quarterly Project</a:t>
                      </a:r>
                      <a:endParaRPr lang="en-US" sz="1200" b="0" i="0" u="none" strike="noStrike" dirty="0">
                        <a:solidFill>
                          <a:srgbClr val="000000"/>
                        </a:solidFill>
                        <a:effectLst/>
                        <a:latin typeface="Calibri"/>
                      </a:endParaRPr>
                    </a:p>
                  </a:txBody>
                  <a:tcPr marL="9325" marR="9325" marT="9325" marB="0" anchor="ctr"/>
                </a:tc>
              </a:tr>
              <a:tr h="457200">
                <a:tc>
                  <a:txBody>
                    <a:bodyPr/>
                    <a:lstStyle/>
                    <a:p>
                      <a:pPr algn="ctr" fontAlgn="ctr"/>
                      <a:r>
                        <a:rPr lang="en-US" sz="1200" u="none" strike="noStrike">
                          <a:effectLst/>
                        </a:rPr>
                        <a:t>FY16 Q3</a:t>
                      </a:r>
                      <a:endParaRPr lang="en-US" sz="1200" b="0" i="0" u="none" strike="noStrike">
                        <a:solidFill>
                          <a:srgbClr val="000000"/>
                        </a:solidFill>
                        <a:effectLst/>
                        <a:latin typeface="Calibri"/>
                      </a:endParaRPr>
                    </a:p>
                  </a:txBody>
                  <a:tcPr marL="9325" marR="9325" marT="9325" marB="0" anchor="ctr"/>
                </a:tc>
                <a:tc>
                  <a:txBody>
                    <a:bodyPr/>
                    <a:lstStyle/>
                    <a:p>
                      <a:pPr algn="ctr" fontAlgn="ctr"/>
                      <a:r>
                        <a:rPr lang="en-US" sz="1200" u="none" strike="noStrike">
                          <a:effectLst/>
                        </a:rPr>
                        <a:t>1/1/2016 – 3/31/2016</a:t>
                      </a:r>
                      <a:endParaRPr lang="en-US" sz="1200" b="0" i="0" u="none" strike="noStrike">
                        <a:solidFill>
                          <a:srgbClr val="000000"/>
                        </a:solidFill>
                        <a:effectLst/>
                        <a:latin typeface="Calibri"/>
                      </a:endParaRPr>
                    </a:p>
                  </a:txBody>
                  <a:tcPr marL="9325" marR="9325" marT="9325" marB="0" anchor="ctr"/>
                </a:tc>
                <a:tc>
                  <a:txBody>
                    <a:bodyPr/>
                    <a:lstStyle/>
                    <a:p>
                      <a:pPr algn="ctr" fontAlgn="ctr"/>
                      <a:r>
                        <a:rPr lang="en-US" sz="1200" u="none" strike="noStrike" dirty="0">
                          <a:effectLst/>
                        </a:rPr>
                        <a:t>4/18/2016 – 5/9/2016</a:t>
                      </a:r>
                      <a:endParaRPr lang="en-US" sz="1200" b="0" i="0" u="none" strike="noStrike" dirty="0">
                        <a:solidFill>
                          <a:srgbClr val="000000"/>
                        </a:solidFill>
                        <a:effectLst/>
                        <a:latin typeface="Calibri"/>
                      </a:endParaRPr>
                    </a:p>
                  </a:txBody>
                  <a:tcPr marL="9325" marR="9325" marT="9325" marB="0" anchor="ctr"/>
                </a:tc>
                <a:tc>
                  <a:txBody>
                    <a:bodyPr/>
                    <a:lstStyle/>
                    <a:p>
                      <a:pPr algn="ctr" fontAlgn="ctr"/>
                      <a:r>
                        <a:rPr lang="en-US" sz="1200" u="none" strike="noStrike">
                          <a:effectLst/>
                        </a:rPr>
                        <a:t>Quarterly Project</a:t>
                      </a:r>
                      <a:endParaRPr lang="en-US" sz="1200" b="0" i="0" u="none" strike="noStrike">
                        <a:solidFill>
                          <a:srgbClr val="000000"/>
                        </a:solidFill>
                        <a:effectLst/>
                        <a:latin typeface="Calibri"/>
                      </a:endParaRPr>
                    </a:p>
                  </a:txBody>
                  <a:tcPr marL="9325" marR="9325" marT="9325" marB="0" anchor="ctr"/>
                </a:tc>
              </a:tr>
              <a:tr h="350044">
                <a:tc>
                  <a:txBody>
                    <a:bodyPr/>
                    <a:lstStyle/>
                    <a:p>
                      <a:pPr algn="ctr" fontAlgn="ctr"/>
                      <a:r>
                        <a:rPr lang="en-US" sz="1200" u="none" strike="noStrike">
                          <a:effectLst/>
                        </a:rPr>
                        <a:t>FY16 Q4</a:t>
                      </a:r>
                      <a:endParaRPr lang="en-US" sz="1200" b="0" i="0" u="none" strike="noStrike">
                        <a:solidFill>
                          <a:srgbClr val="000000"/>
                        </a:solidFill>
                        <a:effectLst/>
                        <a:latin typeface="Calibri"/>
                      </a:endParaRPr>
                    </a:p>
                  </a:txBody>
                  <a:tcPr marL="9325" marR="9325" marT="9325" marB="0" anchor="ctr"/>
                </a:tc>
                <a:tc>
                  <a:txBody>
                    <a:bodyPr/>
                    <a:lstStyle/>
                    <a:p>
                      <a:pPr algn="ctr" fontAlgn="ctr"/>
                      <a:r>
                        <a:rPr lang="en-US" sz="1200" u="none" strike="noStrike">
                          <a:effectLst/>
                        </a:rPr>
                        <a:t>4/1/2016 – 6/30/2016</a:t>
                      </a:r>
                      <a:endParaRPr lang="en-US" sz="1200" b="0" i="0" u="none" strike="noStrike">
                        <a:solidFill>
                          <a:srgbClr val="000000"/>
                        </a:solidFill>
                        <a:effectLst/>
                        <a:latin typeface="Calibri"/>
                      </a:endParaRPr>
                    </a:p>
                  </a:txBody>
                  <a:tcPr marL="9325" marR="9325" marT="9325" marB="0" anchor="ctr"/>
                </a:tc>
                <a:tc>
                  <a:txBody>
                    <a:bodyPr/>
                    <a:lstStyle/>
                    <a:p>
                      <a:pPr algn="ctr" fontAlgn="ctr"/>
                      <a:r>
                        <a:rPr lang="en-US" sz="1200" u="none" strike="noStrike" dirty="0" smtClean="0">
                          <a:effectLst/>
                        </a:rPr>
                        <a:t>9/29/2016 </a:t>
                      </a:r>
                      <a:r>
                        <a:rPr lang="en-US" sz="1200" u="none" strike="noStrike" dirty="0">
                          <a:effectLst/>
                        </a:rPr>
                        <a:t>– </a:t>
                      </a:r>
                      <a:r>
                        <a:rPr lang="en-US" sz="1200" u="none" strike="noStrike" dirty="0" smtClean="0">
                          <a:effectLst/>
                        </a:rPr>
                        <a:t>10/27/2016</a:t>
                      </a:r>
                      <a:endParaRPr lang="en-US" sz="1200" b="0" i="0" u="none" strike="noStrike" dirty="0">
                        <a:solidFill>
                          <a:srgbClr val="000000"/>
                        </a:solidFill>
                        <a:effectLst/>
                        <a:latin typeface="Calibri"/>
                      </a:endParaRPr>
                    </a:p>
                  </a:txBody>
                  <a:tcPr marL="9325" marR="9325" marT="9325" marB="0" anchor="ctr"/>
                </a:tc>
                <a:tc>
                  <a:txBody>
                    <a:bodyPr/>
                    <a:lstStyle/>
                    <a:p>
                      <a:pPr algn="ctr" fontAlgn="ctr"/>
                      <a:r>
                        <a:rPr lang="en-US" sz="1200" u="none" strike="noStrike">
                          <a:effectLst/>
                        </a:rPr>
                        <a:t>Quarterly Project</a:t>
                      </a:r>
                      <a:endParaRPr lang="en-US" sz="1200" b="0" i="0" u="none" strike="noStrike">
                        <a:solidFill>
                          <a:srgbClr val="000000"/>
                        </a:solidFill>
                        <a:effectLst/>
                        <a:latin typeface="Calibri"/>
                      </a:endParaRPr>
                    </a:p>
                  </a:txBody>
                  <a:tcPr marL="9325" marR="9325" marT="9325" marB="0" anchor="ctr"/>
                </a:tc>
              </a:tr>
              <a:tr h="366712">
                <a:tc>
                  <a:txBody>
                    <a:bodyPr/>
                    <a:lstStyle/>
                    <a:p>
                      <a:pPr algn="ctr" fontAlgn="ctr"/>
                      <a:r>
                        <a:rPr lang="en-US" sz="1200" u="none" strike="noStrike">
                          <a:effectLst/>
                        </a:rPr>
                        <a:t>FY16 Annual</a:t>
                      </a:r>
                      <a:endParaRPr lang="en-US" sz="1200" b="0" i="0" u="none" strike="noStrike">
                        <a:solidFill>
                          <a:srgbClr val="000000"/>
                        </a:solidFill>
                        <a:effectLst/>
                        <a:latin typeface="Calibri"/>
                      </a:endParaRPr>
                    </a:p>
                  </a:txBody>
                  <a:tcPr marL="9325" marR="9325" marT="9325" marB="0" anchor="ctr"/>
                </a:tc>
                <a:tc>
                  <a:txBody>
                    <a:bodyPr/>
                    <a:lstStyle/>
                    <a:p>
                      <a:pPr algn="ctr" fontAlgn="ctr"/>
                      <a:r>
                        <a:rPr lang="en-US" sz="1200" u="none" strike="noStrike" dirty="0" smtClean="0">
                          <a:effectLst/>
                        </a:rPr>
                        <a:t>7/1/2015 </a:t>
                      </a:r>
                      <a:r>
                        <a:rPr lang="en-US" sz="1200" u="none" strike="noStrike" dirty="0">
                          <a:effectLst/>
                        </a:rPr>
                        <a:t>– 6/30/2016</a:t>
                      </a:r>
                      <a:endParaRPr lang="en-US" sz="1200" b="0" i="0" u="none" strike="noStrike" dirty="0">
                        <a:solidFill>
                          <a:srgbClr val="000000"/>
                        </a:solidFill>
                        <a:effectLst/>
                        <a:latin typeface="Calibri"/>
                      </a:endParaRPr>
                    </a:p>
                  </a:txBody>
                  <a:tcPr marL="9325" marR="9325" marT="9325" marB="0" anchor="ctr"/>
                </a:tc>
                <a:tc>
                  <a:txBody>
                    <a:bodyPr/>
                    <a:lstStyle/>
                    <a:p>
                      <a:pPr algn="ctr" fontAlgn="ctr"/>
                      <a:r>
                        <a:rPr lang="en-US" sz="1200" u="none" strike="noStrike" dirty="0" smtClean="0">
                          <a:effectLst/>
                        </a:rPr>
                        <a:t>9/29/2016 </a:t>
                      </a:r>
                      <a:r>
                        <a:rPr lang="en-US" sz="1200" u="none" strike="noStrike" dirty="0">
                          <a:effectLst/>
                        </a:rPr>
                        <a:t>– </a:t>
                      </a:r>
                      <a:r>
                        <a:rPr lang="en-US" sz="1200" u="none" strike="noStrike" dirty="0" smtClean="0">
                          <a:effectLst/>
                        </a:rPr>
                        <a:t>10/27/2016</a:t>
                      </a:r>
                      <a:endParaRPr lang="en-US" sz="1200" b="0" i="0" u="none" strike="noStrike" dirty="0">
                        <a:solidFill>
                          <a:srgbClr val="000000"/>
                        </a:solidFill>
                        <a:effectLst/>
                        <a:latin typeface="Calibri"/>
                      </a:endParaRPr>
                    </a:p>
                  </a:txBody>
                  <a:tcPr marL="9325" marR="9325" marT="9325" marB="0" anchor="ctr"/>
                </a:tc>
                <a:tc>
                  <a:txBody>
                    <a:bodyPr/>
                    <a:lstStyle/>
                    <a:p>
                      <a:pPr algn="ctr" fontAlgn="ctr"/>
                      <a:r>
                        <a:rPr lang="en-US" sz="1200" u="none" strike="noStrike" dirty="0">
                          <a:effectLst/>
                        </a:rPr>
                        <a:t>Annual Faculty</a:t>
                      </a:r>
                      <a:endParaRPr lang="en-US" sz="1200" b="0" i="0" u="none" strike="noStrike" dirty="0">
                        <a:solidFill>
                          <a:srgbClr val="000000"/>
                        </a:solidFill>
                        <a:effectLst/>
                        <a:latin typeface="Calibri"/>
                      </a:endParaRPr>
                    </a:p>
                  </a:txBody>
                  <a:tcPr marL="9325" marR="9325" marT="9325" marB="0" anchor="ctr"/>
                </a:tc>
              </a:tr>
            </a:tbl>
          </a:graphicData>
        </a:graphic>
      </p:graphicFrame>
    </p:spTree>
    <p:extLst>
      <p:ext uri="{BB962C8B-B14F-4D97-AF65-F5344CB8AC3E}">
        <p14:creationId xmlns:p14="http://schemas.microsoft.com/office/powerpoint/2010/main" val="3900750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Effort Thresholds</a:t>
            </a:r>
            <a:endParaRPr lang="en-US" dirty="0"/>
          </a:p>
        </p:txBody>
      </p:sp>
      <p:sp>
        <p:nvSpPr>
          <p:cNvPr id="8" name="Content Placeholder 7"/>
          <p:cNvSpPr>
            <a:spLocks noGrp="1"/>
          </p:cNvSpPr>
          <p:nvPr>
            <p:ph idx="1"/>
          </p:nvPr>
        </p:nvSpPr>
        <p:spPr/>
        <p:txBody>
          <a:bodyPr/>
          <a:lstStyle/>
          <a:p>
            <a:r>
              <a:rPr lang="en-US" dirty="0" smtClean="0">
                <a:solidFill>
                  <a:schemeClr val="tx1"/>
                </a:solidFill>
              </a:rPr>
              <a:t>Individual schools may be more restrictive; refer to you local school policy or guidelines for individual school requirements.</a:t>
            </a:r>
          </a:p>
          <a:p>
            <a:r>
              <a:rPr lang="en-US" dirty="0" smtClean="0">
                <a:solidFill>
                  <a:schemeClr val="tx1"/>
                </a:solidFill>
              </a:rPr>
              <a:t>The guidelines allow faculty to charge up to 95% of their effort to sponsored awards if their other responsibilities are less than or equal to 5% time and effort.</a:t>
            </a:r>
          </a:p>
          <a:p>
            <a:r>
              <a:rPr lang="en-US" dirty="0" smtClean="0">
                <a:solidFill>
                  <a:schemeClr val="tx1"/>
                </a:solidFill>
              </a:rPr>
              <a:t>Faculty must account for all University compensated time and effort relating to non-sponsored research activities, which includes teaching, grant writing, committee participation, administrative duties, department or other chairmanships, etc.</a:t>
            </a:r>
          </a:p>
          <a:p>
            <a:r>
              <a:rPr lang="en-US" dirty="0" smtClean="0">
                <a:solidFill>
                  <a:schemeClr val="tx1"/>
                </a:solidFill>
              </a:rPr>
              <a:t>Faculty do not have to account for outside activities such as external consulting.</a:t>
            </a:r>
          </a:p>
          <a:p>
            <a:pPr>
              <a:buNone/>
            </a:pPr>
            <a:endParaRPr lang="en-US" dirty="0" smtClean="0">
              <a:solidFill>
                <a:schemeClr val="tx1"/>
              </a:solidFill>
            </a:endParaRPr>
          </a:p>
          <a:p>
            <a:endParaRPr lang="en-US" dirty="0"/>
          </a:p>
        </p:txBody>
      </p:sp>
      <p:sp>
        <p:nvSpPr>
          <p:cNvPr id="6" name="Slide Number Placeholder 5"/>
          <p:cNvSpPr>
            <a:spLocks noGrp="1"/>
          </p:cNvSpPr>
          <p:nvPr>
            <p:ph type="sldNum" sz="quarter" idx="10"/>
          </p:nvPr>
        </p:nvSpPr>
        <p:spPr/>
        <p:txBody>
          <a:bodyPr/>
          <a:lstStyle/>
          <a:p>
            <a:fld id="{57143C14-4DDE-4688-8B99-FB59BAAC6260}" type="slidenum">
              <a:rPr lang="en-US" smtClean="0"/>
              <a:pPr/>
              <a:t>14</a:t>
            </a:fld>
            <a:endParaRPr lang="en-US" dirty="0"/>
          </a:p>
        </p:txBody>
      </p:sp>
    </p:spTree>
    <p:extLst>
      <p:ext uri="{BB962C8B-B14F-4D97-AF65-F5344CB8AC3E}">
        <p14:creationId xmlns:p14="http://schemas.microsoft.com/office/powerpoint/2010/main" val="2549054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Effort Thresholds</a:t>
            </a:r>
            <a:endParaRPr lang="en-US" dirty="0"/>
          </a:p>
        </p:txBody>
      </p:sp>
      <p:sp>
        <p:nvSpPr>
          <p:cNvPr id="8" name="Content Placeholder 7"/>
          <p:cNvSpPr>
            <a:spLocks noGrp="1"/>
          </p:cNvSpPr>
          <p:nvPr>
            <p:ph idx="1"/>
          </p:nvPr>
        </p:nvSpPr>
        <p:spPr/>
        <p:txBody>
          <a:bodyPr/>
          <a:lstStyle/>
          <a:p>
            <a:r>
              <a:rPr lang="en-US" sz="2400" dirty="0" smtClean="0">
                <a:solidFill>
                  <a:schemeClr val="tx1"/>
                </a:solidFill>
              </a:rPr>
              <a:t>Individual schools may have more specific requirements; refer to your local school policy or guideline</a:t>
            </a:r>
          </a:p>
          <a:p>
            <a:r>
              <a:rPr lang="en-US" sz="2400" dirty="0" smtClean="0">
                <a:solidFill>
                  <a:schemeClr val="tx1"/>
                </a:solidFill>
              </a:rPr>
              <a:t>Where required by sponsor or school, All PIs and other key personnel on awards must have effort on grants.</a:t>
            </a:r>
          </a:p>
          <a:p>
            <a:pPr lvl="1"/>
            <a:r>
              <a:rPr lang="en-US" sz="2000" dirty="0" smtClean="0">
                <a:solidFill>
                  <a:schemeClr val="tx1"/>
                </a:solidFill>
              </a:rPr>
              <a:t>For those working with NIH grants, a clarification was issued in 2003 regarding charging effort on federal awards: “…</a:t>
            </a:r>
            <a:r>
              <a:rPr lang="en-US" sz="2000" i="1" dirty="0" smtClean="0">
                <a:solidFill>
                  <a:schemeClr val="tx1"/>
                </a:solidFill>
              </a:rPr>
              <a:t>the contribution of Key Personnel [must be] ‘measurable’ whether or not salaries are requested.  Zero percent effort and ‘as needed’ are not acceptable for individuals that the grantee identifies Key Personnel</a:t>
            </a:r>
            <a:r>
              <a:rPr lang="en-US" sz="2000" dirty="0" smtClean="0">
                <a:solidFill>
                  <a:schemeClr val="tx1"/>
                </a:solidFill>
              </a:rPr>
              <a:t>.”</a:t>
            </a:r>
          </a:p>
          <a:p>
            <a:r>
              <a:rPr lang="en-US" sz="2400" dirty="0" smtClean="0">
                <a:solidFill>
                  <a:schemeClr val="tx1"/>
                </a:solidFill>
              </a:rPr>
              <a:t>Effort can be charged directly to awards or cost shared</a:t>
            </a:r>
          </a:p>
          <a:p>
            <a:endParaRPr lang="en-US" dirty="0"/>
          </a:p>
        </p:txBody>
      </p:sp>
      <p:sp>
        <p:nvSpPr>
          <p:cNvPr id="6" name="Slide Number Placeholder 5"/>
          <p:cNvSpPr>
            <a:spLocks noGrp="1"/>
          </p:cNvSpPr>
          <p:nvPr>
            <p:ph type="sldNum" sz="quarter" idx="10"/>
          </p:nvPr>
        </p:nvSpPr>
        <p:spPr/>
        <p:txBody>
          <a:bodyPr/>
          <a:lstStyle/>
          <a:p>
            <a:fld id="{57143C14-4DDE-4688-8B99-FB59BAAC6260}" type="slidenum">
              <a:rPr lang="en-US" smtClean="0"/>
              <a:pPr/>
              <a:t>15</a:t>
            </a:fld>
            <a:endParaRPr lang="en-US" dirty="0"/>
          </a:p>
        </p:txBody>
      </p:sp>
    </p:spTree>
    <p:extLst>
      <p:ext uri="{BB962C8B-B14F-4D97-AF65-F5344CB8AC3E}">
        <p14:creationId xmlns:p14="http://schemas.microsoft.com/office/powerpoint/2010/main" val="416071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t>
            </a:r>
            <a:r>
              <a:rPr lang="en-US" strike="sngStrike" dirty="0"/>
              <a:t> </a:t>
            </a:r>
            <a:r>
              <a:rPr lang="en-US" dirty="0" smtClean="0"/>
              <a:t>Certification</a:t>
            </a:r>
            <a:endParaRPr lang="en-US" strike="sngStrike"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16</a:t>
            </a:fld>
            <a:endParaRPr lang="en-US" dirty="0"/>
          </a:p>
        </p:txBody>
      </p:sp>
      <p:sp>
        <p:nvSpPr>
          <p:cNvPr id="5" name="Content Placeholder 4"/>
          <p:cNvSpPr>
            <a:spLocks noGrp="1"/>
          </p:cNvSpPr>
          <p:nvPr>
            <p:ph idx="1"/>
          </p:nvPr>
        </p:nvSpPr>
        <p:spPr/>
        <p:txBody>
          <a:bodyPr/>
          <a:lstStyle/>
          <a:p>
            <a:r>
              <a:rPr lang="en-US" dirty="0">
                <a:solidFill>
                  <a:schemeClr val="tx1"/>
                </a:solidFill>
              </a:rPr>
              <a:t>I</a:t>
            </a:r>
            <a:r>
              <a:rPr lang="en-US" dirty="0" smtClean="0">
                <a:solidFill>
                  <a:schemeClr val="tx1"/>
                </a:solidFill>
              </a:rPr>
              <a:t>f </a:t>
            </a:r>
            <a:r>
              <a:rPr lang="en-US" dirty="0">
                <a:solidFill>
                  <a:schemeClr val="tx1"/>
                </a:solidFill>
              </a:rPr>
              <a:t>a payroll salary journal is posted to a sponsored award after the certification has been signed and the journal creates a variance above the 3% (non-faculty) or 5% (faculty) threshold, the certification </a:t>
            </a:r>
            <a:r>
              <a:rPr lang="en-US" dirty="0" smtClean="0">
                <a:solidFill>
                  <a:schemeClr val="tx1"/>
                </a:solidFill>
              </a:rPr>
              <a:t>must </a:t>
            </a:r>
            <a:r>
              <a:rPr lang="en-US" dirty="0">
                <a:solidFill>
                  <a:schemeClr val="tx1"/>
                </a:solidFill>
              </a:rPr>
              <a:t>be </a:t>
            </a:r>
            <a:r>
              <a:rPr lang="en-US" dirty="0" smtClean="0">
                <a:solidFill>
                  <a:schemeClr val="tx1"/>
                </a:solidFill>
              </a:rPr>
              <a:t>re-opened </a:t>
            </a:r>
            <a:r>
              <a:rPr lang="en-US" dirty="0">
                <a:solidFill>
                  <a:schemeClr val="tx1"/>
                </a:solidFill>
              </a:rPr>
              <a:t>and must be re-certified by the </a:t>
            </a:r>
            <a:r>
              <a:rPr lang="en-US" dirty="0" smtClean="0">
                <a:solidFill>
                  <a:schemeClr val="tx1"/>
                </a:solidFill>
              </a:rPr>
              <a:t>PI, Proxy, or assigned </a:t>
            </a:r>
            <a:r>
              <a:rPr lang="en-US" dirty="0">
                <a:solidFill>
                  <a:schemeClr val="tx1"/>
                </a:solidFill>
              </a:rPr>
              <a:t>designee.  </a:t>
            </a:r>
          </a:p>
          <a:p>
            <a:r>
              <a:rPr lang="en-US" dirty="0" smtClean="0">
                <a:solidFill>
                  <a:schemeClr val="tx1"/>
                </a:solidFill>
              </a:rPr>
              <a:t>Re-certifications should be completed within 21 days after the email is sent indicating that the certification is re-opened.</a:t>
            </a:r>
          </a:p>
          <a:p>
            <a:pPr lvl="0"/>
            <a:r>
              <a:rPr lang="en-US" dirty="0" smtClean="0">
                <a:solidFill>
                  <a:schemeClr val="tx1"/>
                </a:solidFill>
              </a:rPr>
              <a:t>Grant Managers should add an attachment and/or note to a re-certified statement to document why the certification was re-opened.</a:t>
            </a:r>
          </a:p>
          <a:p>
            <a:pPr>
              <a:buNone/>
            </a:pPr>
            <a:endParaRPr lang="en-US" dirty="0">
              <a:solidFill>
                <a:schemeClr val="tx1"/>
              </a:solidFill>
            </a:endParaRPr>
          </a:p>
        </p:txBody>
      </p:sp>
      <p:sp>
        <p:nvSpPr>
          <p:cNvPr id="6" name="Content Placeholder 5"/>
          <p:cNvSpPr>
            <a:spLocks noGrp="1"/>
          </p:cNvSpPr>
          <p:nvPr>
            <p:ph idx="11"/>
          </p:nvPr>
        </p:nvSpPr>
        <p:spPr/>
        <p:txBody>
          <a:bodyPr/>
          <a:lstStyle/>
          <a:p>
            <a:r>
              <a:rPr lang="en-US" dirty="0" smtClean="0"/>
              <a:t>Recommended Best Practice is to certify within the main certification period</a:t>
            </a:r>
            <a:endParaRPr lang="en-US" dirty="0"/>
          </a:p>
        </p:txBody>
      </p:sp>
    </p:spTree>
    <p:extLst>
      <p:ext uri="{BB962C8B-B14F-4D97-AF65-F5344CB8AC3E}">
        <p14:creationId xmlns:p14="http://schemas.microsoft.com/office/powerpoint/2010/main" val="2466495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Transfer Exemptions Based on Certifier Type</a:t>
            </a:r>
            <a:endParaRPr lang="en-US" dirty="0"/>
          </a:p>
        </p:txBody>
      </p:sp>
      <p:sp>
        <p:nvSpPr>
          <p:cNvPr id="3" name="Slide Number Placeholder 2"/>
          <p:cNvSpPr>
            <a:spLocks noGrp="1"/>
          </p:cNvSpPr>
          <p:nvPr>
            <p:ph type="sldNum" sz="quarter" idx="10"/>
          </p:nvPr>
        </p:nvSpPr>
        <p:spPr/>
        <p:txBody>
          <a:bodyPr/>
          <a:lstStyle/>
          <a:p>
            <a:fld id="{57143C14-4DDE-4688-8B99-FB59BAAC6260}" type="slidenum">
              <a:rPr lang="en-US" smtClean="0"/>
              <a:pPr/>
              <a:t>17</a:t>
            </a:fld>
            <a:endParaRPr lang="en-US" dirty="0"/>
          </a:p>
        </p:txBody>
      </p:sp>
      <p:sp>
        <p:nvSpPr>
          <p:cNvPr id="4" name="Content Placeholder 3"/>
          <p:cNvSpPr>
            <a:spLocks noGrp="1"/>
          </p:cNvSpPr>
          <p:nvPr>
            <p:ph idx="1"/>
          </p:nvPr>
        </p:nvSpPr>
        <p:spPr>
          <a:xfrm>
            <a:off x="457200" y="914400"/>
            <a:ext cx="8305800" cy="4038600"/>
          </a:xfrm>
        </p:spPr>
        <p:txBody>
          <a:bodyPr/>
          <a:lstStyle/>
          <a:p>
            <a:r>
              <a:rPr lang="en-US" sz="1800" dirty="0"/>
              <a:t> </a:t>
            </a:r>
            <a:r>
              <a:rPr lang="en-US" sz="1800" dirty="0" smtClean="0"/>
              <a:t>Reallocation </a:t>
            </a:r>
            <a:r>
              <a:rPr lang="en-US" sz="1800" dirty="0"/>
              <a:t>of staff, including non-faculty researchers, salary and fringe to reflect actual effort</a:t>
            </a:r>
          </a:p>
          <a:p>
            <a:pPr lvl="2"/>
            <a:r>
              <a:rPr lang="en-US" dirty="0"/>
              <a:t>Before the quarterly effort has been certified in the effort reporting </a:t>
            </a:r>
            <a:r>
              <a:rPr lang="en-US" dirty="0" smtClean="0"/>
              <a:t>system and</a:t>
            </a:r>
            <a:endParaRPr lang="en-US" dirty="0"/>
          </a:p>
          <a:p>
            <a:pPr lvl="2"/>
            <a:r>
              <a:rPr lang="en-US" dirty="0"/>
              <a:t>Before the quarterly certification due date</a:t>
            </a:r>
          </a:p>
          <a:p>
            <a:r>
              <a:rPr lang="en-US" sz="1800" dirty="0" smtClean="0"/>
              <a:t>Reallocation </a:t>
            </a:r>
            <a:r>
              <a:rPr lang="en-US" sz="1800" dirty="0"/>
              <a:t>of the salaries of faculty and other individuals who require annual effort certifications when the following apply </a:t>
            </a:r>
            <a:r>
              <a:rPr lang="en-US" dirty="0"/>
              <a:t>:</a:t>
            </a:r>
          </a:p>
          <a:p>
            <a:pPr lvl="2"/>
            <a:r>
              <a:rPr lang="en-US" dirty="0"/>
              <a:t>Journal is completed within 90 days of original transaction date; and</a:t>
            </a:r>
          </a:p>
          <a:p>
            <a:pPr lvl="2"/>
            <a:r>
              <a:rPr lang="en-US" dirty="0"/>
              <a:t>The annual effort has not been certified in the effort reporting system </a:t>
            </a:r>
            <a:r>
              <a:rPr lang="en-US" dirty="0" smtClean="0"/>
              <a:t>and</a:t>
            </a:r>
            <a:endParaRPr lang="en-US" dirty="0"/>
          </a:p>
          <a:p>
            <a:pPr lvl="2"/>
            <a:r>
              <a:rPr lang="en-US" dirty="0"/>
              <a:t>The effort certification due date has not </a:t>
            </a:r>
            <a:r>
              <a:rPr lang="en-US" dirty="0" smtClean="0"/>
              <a:t>passed</a:t>
            </a:r>
          </a:p>
          <a:p>
            <a:r>
              <a:rPr lang="en-US" dirty="0" smtClean="0"/>
              <a:t>A  cost transfer journal may or may not reopen a signed statement</a:t>
            </a:r>
          </a:p>
          <a:p>
            <a:pPr lvl="2"/>
            <a:r>
              <a:rPr lang="en-US" dirty="0" smtClean="0"/>
              <a:t>3% variance for quarterly statements, 5% variance for annual statements </a:t>
            </a:r>
            <a:endParaRPr lang="en-US" dirty="0"/>
          </a:p>
          <a:p>
            <a:pPr marL="0" indent="0">
              <a:buNone/>
            </a:pPr>
            <a:endParaRPr lang="en-US" dirty="0"/>
          </a:p>
        </p:txBody>
      </p:sp>
      <p:sp>
        <p:nvSpPr>
          <p:cNvPr id="5" name="Content Placeholder 4"/>
          <p:cNvSpPr>
            <a:spLocks noGrp="1"/>
          </p:cNvSpPr>
          <p:nvPr>
            <p:ph idx="11"/>
          </p:nvPr>
        </p:nvSpPr>
        <p:spPr/>
        <p:txBody>
          <a:bodyPr/>
          <a:lstStyle/>
          <a:p>
            <a:endParaRPr lang="en-US"/>
          </a:p>
        </p:txBody>
      </p:sp>
    </p:spTree>
    <p:extLst>
      <p:ext uri="{BB962C8B-B14F-4D97-AF65-F5344CB8AC3E}">
        <p14:creationId xmlns:p14="http://schemas.microsoft.com/office/powerpoint/2010/main" val="2859950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Overview of ecrt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ecrt</a:t>
            </a:r>
            <a:endParaRPr lang="en-US" dirty="0"/>
          </a:p>
        </p:txBody>
      </p:sp>
      <p:sp>
        <p:nvSpPr>
          <p:cNvPr id="3" name="Content Placeholder 2"/>
          <p:cNvSpPr>
            <a:spLocks noGrp="1"/>
          </p:cNvSpPr>
          <p:nvPr>
            <p:ph idx="1"/>
          </p:nvPr>
        </p:nvSpPr>
        <p:spPr/>
        <p:txBody>
          <a:bodyPr/>
          <a:lstStyle/>
          <a:p>
            <a:r>
              <a:rPr lang="en-US" dirty="0" smtClean="0"/>
              <a:t>Effort </a:t>
            </a:r>
            <a:r>
              <a:rPr lang="en-US" dirty="0"/>
              <a:t>Certification and Reporting </a:t>
            </a:r>
            <a:r>
              <a:rPr lang="en-US" dirty="0" smtClean="0"/>
              <a:t>Technology (ecrt) is a Huron Consulting Group software product</a:t>
            </a:r>
          </a:p>
          <a:p>
            <a:r>
              <a:rPr lang="en-US" dirty="0" smtClean="0"/>
              <a:t>Replaced a cumbersome paper-based process and went live in 2013</a:t>
            </a:r>
          </a:p>
          <a:p>
            <a:r>
              <a:rPr lang="en-US" dirty="0" smtClean="0"/>
              <a:t>It is one of a few University wide used tools </a:t>
            </a:r>
          </a:p>
          <a:p>
            <a:r>
              <a:rPr lang="en-US" dirty="0" smtClean="0"/>
              <a:t>Project based certification was developed and customized for HU</a:t>
            </a:r>
          </a:p>
          <a:p>
            <a:pPr marL="0" indent="0">
              <a:buNone/>
            </a:pP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19</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513" y="3962400"/>
            <a:ext cx="3007749"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2</a:t>
            </a:fld>
            <a:endParaRPr lang="en-US" dirty="0"/>
          </a:p>
        </p:txBody>
      </p:sp>
      <p:sp>
        <p:nvSpPr>
          <p:cNvPr id="7" name="Content Placeholder 2"/>
          <p:cNvSpPr txBox="1">
            <a:spLocks/>
          </p:cNvSpPr>
          <p:nvPr/>
        </p:nvSpPr>
        <p:spPr bwMode="auto">
          <a:xfrm>
            <a:off x="457200" y="1066800"/>
            <a:ext cx="8305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2000" b="0" i="0" u="none" strike="noStrike" kern="0" cap="none" spc="0" normalizeH="0" baseline="0" noProof="0" dirty="0" smtClean="0">
                <a:ln>
                  <a:noFill/>
                </a:ln>
                <a:effectLst/>
                <a:uLnTx/>
                <a:uFillTx/>
                <a:latin typeface="+mn-lt"/>
                <a:ea typeface="+mn-ea"/>
                <a:cs typeface="+mn-cs"/>
              </a:rPr>
              <a:t>Overview</a:t>
            </a:r>
          </a:p>
          <a:p>
            <a:pPr marL="685800" marR="0" lvl="1" indent="-228600" algn="l" defTabSz="457200" rtl="0" eaLnBrk="1" fontAlgn="base" latinLnBrk="0" hangingPunct="1">
              <a:lnSpc>
                <a:spcPct val="100000"/>
              </a:lnSpc>
              <a:spcBef>
                <a:spcPct val="20000"/>
              </a:spcBef>
              <a:spcAft>
                <a:spcPts val="600"/>
              </a:spcAft>
              <a:buClr>
                <a:srgbClr val="C50017"/>
              </a:buClr>
              <a:buSzTx/>
              <a:buFont typeface="Wingdings" pitchFamily="2" charset="2"/>
              <a:buChar char="§"/>
              <a:tabLst/>
              <a:defRPr/>
            </a:pPr>
            <a:r>
              <a:rPr kumimoji="0" lang="en-US" sz="1800" b="0" i="0" u="none" strike="noStrike" kern="0" cap="none" spc="0" normalizeH="0" baseline="0" noProof="0" dirty="0" smtClean="0">
                <a:ln>
                  <a:noFill/>
                </a:ln>
                <a:effectLst/>
                <a:uLnTx/>
                <a:uFillTx/>
                <a:latin typeface="+mn-lt"/>
                <a:cs typeface="+mn-cs"/>
              </a:rPr>
              <a:t>Effort and Compliance Requirements</a:t>
            </a:r>
          </a:p>
          <a:p>
            <a:pPr marL="685800" lvl="1" indent="-228600" defTabSz="457200" fontAlgn="base">
              <a:spcBef>
                <a:spcPct val="20000"/>
              </a:spcBef>
              <a:spcAft>
                <a:spcPts val="600"/>
              </a:spcAft>
              <a:buClr>
                <a:srgbClr val="C50017"/>
              </a:buClr>
              <a:buFont typeface="Wingdings" pitchFamily="2" charset="2"/>
              <a:buChar char="§"/>
              <a:defRPr/>
            </a:pPr>
            <a:r>
              <a:rPr lang="en-US" kern="0" dirty="0" smtClean="0"/>
              <a:t>Overview </a:t>
            </a:r>
            <a:r>
              <a:rPr lang="en-US" kern="0" dirty="0"/>
              <a:t>of ecrt and </a:t>
            </a:r>
            <a:r>
              <a:rPr lang="en-US" kern="0" dirty="0" smtClean="0"/>
              <a:t>the</a:t>
            </a:r>
            <a:r>
              <a:rPr lang="en-US" strike="sngStrike" kern="0" dirty="0"/>
              <a:t> </a:t>
            </a:r>
            <a:r>
              <a:rPr lang="en-US" kern="0" dirty="0" smtClean="0"/>
              <a:t>Effort </a:t>
            </a:r>
            <a:r>
              <a:rPr lang="en-US" kern="0" dirty="0"/>
              <a:t>Reporting Lifecycle </a:t>
            </a:r>
          </a:p>
          <a:p>
            <a:pPr marL="685800" marR="0" lvl="1" indent="-228600" algn="l" defTabSz="457200" rtl="0" eaLnBrk="1" fontAlgn="base" latinLnBrk="0" hangingPunct="1">
              <a:lnSpc>
                <a:spcPct val="100000"/>
              </a:lnSpc>
              <a:spcBef>
                <a:spcPct val="20000"/>
              </a:spcBef>
              <a:spcAft>
                <a:spcPts val="600"/>
              </a:spcAft>
              <a:buClr>
                <a:srgbClr val="C50017"/>
              </a:buClr>
              <a:buSzTx/>
              <a:buFont typeface="Wingdings" pitchFamily="2" charset="2"/>
              <a:buChar char="§"/>
              <a:tabLst/>
              <a:defRPr/>
            </a:pPr>
            <a:r>
              <a:rPr kumimoji="0" lang="en-US" sz="1800" b="0" i="0" u="none" strike="noStrike" kern="0" cap="none" spc="0" normalizeH="0" baseline="0" noProof="0" dirty="0" smtClean="0">
                <a:ln>
                  <a:noFill/>
                </a:ln>
                <a:effectLst/>
                <a:uLnTx/>
                <a:uFillTx/>
                <a:latin typeface="+mn-lt"/>
                <a:cs typeface="+mn-cs"/>
              </a:rPr>
              <a:t>Terms and Definitions</a:t>
            </a: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pitchFamily="34" charset="0"/>
              <a:buChar char="•"/>
              <a:tabLst/>
              <a:defRPr/>
            </a:pPr>
            <a:r>
              <a:rPr kumimoji="0" lang="en-US" sz="2000" b="0" i="0" u="none" strike="noStrike" kern="0" cap="none" spc="0" normalizeH="0" baseline="0" noProof="0" dirty="0" smtClean="0">
                <a:ln>
                  <a:noFill/>
                </a:ln>
                <a:effectLst/>
                <a:uLnTx/>
                <a:uFillTx/>
                <a:latin typeface="+mn-lt"/>
                <a:ea typeface="+mn-ea"/>
                <a:cs typeface="+mn-cs"/>
              </a:rPr>
              <a:t>Policy Overview</a:t>
            </a: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pitchFamily="34" charset="0"/>
              <a:buChar char="•"/>
              <a:tabLst/>
              <a:defRPr/>
            </a:pPr>
            <a:r>
              <a:rPr kumimoji="0" lang="en-US" sz="2000" b="0" i="0" u="none" strike="noStrike" kern="0" cap="none" spc="0" normalizeH="0" baseline="0" noProof="0" dirty="0" smtClean="0">
                <a:ln>
                  <a:noFill/>
                </a:ln>
                <a:effectLst/>
                <a:uLnTx/>
                <a:uFillTx/>
                <a:latin typeface="+mn-lt"/>
                <a:ea typeface="+mn-ea"/>
                <a:cs typeface="+mn-cs"/>
              </a:rPr>
              <a:t>Introduction to ecrt for Effort Certification</a:t>
            </a: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1800" b="0" i="0" u="none" strike="noStrike" kern="0" cap="none" spc="0" normalizeH="0" baseline="0" noProof="0" dirty="0" smtClean="0">
                <a:ln>
                  <a:noFill/>
                </a:ln>
                <a:effectLst/>
                <a:uLnTx/>
                <a:uFillTx/>
                <a:latin typeface="+mn-lt"/>
                <a:cs typeface="+mn-cs"/>
              </a:rPr>
              <a:t>Roles and Responsibilities</a:t>
            </a: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1800" b="0" i="0" u="none" strike="noStrike" kern="0" cap="none" spc="0" normalizeH="0" baseline="0" noProof="0" dirty="0" smtClean="0">
                <a:ln>
                  <a:noFill/>
                </a:ln>
                <a:effectLst/>
                <a:uLnTx/>
                <a:uFillTx/>
                <a:latin typeface="+mn-lt"/>
                <a:cs typeface="+mn-cs"/>
              </a:rPr>
              <a:t>Tasks and Workflow by Role </a:t>
            </a: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1800" b="0" i="0" u="none" strike="noStrike" kern="0" cap="none" spc="0" normalizeH="0" baseline="0" noProof="0" dirty="0" smtClean="0">
                <a:ln>
                  <a:noFill/>
                </a:ln>
                <a:effectLst/>
                <a:uLnTx/>
                <a:uFillTx/>
                <a:latin typeface="+mn-lt"/>
                <a:cs typeface="+mn-cs"/>
              </a:rPr>
              <a:t>Troubleshooting and Method for Adjustments</a:t>
            </a: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2000" b="0" i="0" u="none" strike="noStrike" kern="0" cap="none" spc="0" normalizeH="0" baseline="0" noProof="0" dirty="0" smtClean="0">
                <a:ln>
                  <a:noFill/>
                </a:ln>
                <a:effectLst/>
                <a:uLnTx/>
                <a:uFillTx/>
                <a:latin typeface="+mn-lt"/>
                <a:ea typeface="+mn-ea"/>
                <a:cs typeface="+mn-cs"/>
              </a:rPr>
              <a:t>Tips and Tricks</a:t>
            </a: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r>
              <a:rPr kumimoji="0" lang="en-US" sz="2000" b="0" i="0" u="none" strike="noStrike" kern="0" cap="none" spc="0" normalizeH="0" baseline="0" noProof="0" dirty="0" smtClean="0">
                <a:ln>
                  <a:noFill/>
                </a:ln>
                <a:effectLst/>
                <a:uLnTx/>
                <a:uFillTx/>
                <a:latin typeface="+mn-lt"/>
                <a:ea typeface="+mn-ea"/>
                <a:cs typeface="+mn-cs"/>
              </a:rPr>
              <a:t>Questions</a:t>
            </a: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None/>
              <a:tabLst/>
              <a:defRPr/>
            </a:pPr>
            <a:endParaRPr kumimoji="0" lang="en-US" sz="1800" b="0" i="0" u="none" strike="noStrike" kern="0" cap="none" spc="0" normalizeH="0" baseline="0" noProof="0" dirty="0" smtClean="0">
              <a:ln>
                <a:noFill/>
              </a:ln>
              <a:solidFill>
                <a:srgbClr val="4D4D4D"/>
              </a:solidFill>
              <a:effectLst/>
              <a:uLnTx/>
              <a:uFillTx/>
              <a:latin typeface="+mn-lt"/>
              <a:cs typeface="+mn-cs"/>
            </a:endParaRP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endParaRPr kumimoji="0" lang="en-US" sz="2000" b="0" i="0" u="none" strike="noStrike" kern="0" cap="none" spc="0" normalizeH="0" baseline="0" noProof="0" dirty="0" smtClean="0">
              <a:ln>
                <a:noFill/>
              </a:ln>
              <a:solidFill>
                <a:srgbClr val="4D4D4D"/>
              </a:solidFill>
              <a:effectLst/>
              <a:uLnTx/>
              <a:uFillTx/>
              <a:latin typeface="+mn-lt"/>
              <a:ea typeface="+mn-ea"/>
              <a:cs typeface="+mn-cs"/>
            </a:endParaRPr>
          </a:p>
          <a:p>
            <a:pPr marL="685800" marR="0" lvl="1"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endParaRPr kumimoji="0" lang="en-US" sz="1800" b="0" i="0" u="none" strike="noStrike" kern="0" cap="none" spc="0" normalizeH="0" baseline="0" noProof="0" dirty="0" smtClean="0">
              <a:ln>
                <a:noFill/>
              </a:ln>
              <a:solidFill>
                <a:srgbClr val="4D4D4D"/>
              </a:solidFill>
              <a:effectLst/>
              <a:uLnTx/>
              <a:uFillTx/>
              <a:latin typeface="+mn-lt"/>
              <a:cs typeface="+mn-cs"/>
            </a:endParaRPr>
          </a:p>
          <a:p>
            <a:pPr marL="228600" marR="0" lvl="0" indent="-228600" algn="l" defTabSz="457200" rtl="0" eaLnBrk="1" fontAlgn="base" latinLnBrk="0" hangingPunct="1">
              <a:lnSpc>
                <a:spcPct val="100000"/>
              </a:lnSpc>
              <a:spcBef>
                <a:spcPct val="20000"/>
              </a:spcBef>
              <a:spcAft>
                <a:spcPts val="600"/>
              </a:spcAft>
              <a:buClr>
                <a:srgbClr val="C50017"/>
              </a:buClr>
              <a:buSzTx/>
              <a:buFont typeface="Arial" charset="0"/>
              <a:buChar char="•"/>
              <a:tabLst/>
              <a:defRPr/>
            </a:pPr>
            <a:endParaRPr kumimoji="0" lang="en-US" sz="2000" b="0" i="0" u="none" strike="noStrike" kern="0" cap="none" spc="0" normalizeH="0" baseline="0" noProof="0" dirty="0">
              <a:ln>
                <a:noFill/>
              </a:ln>
              <a:solidFill>
                <a:srgbClr val="4D4D4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100" dirty="0" smtClean="0"/>
              <a:t>Benefits of ecrt</a:t>
            </a:r>
            <a:endParaRPr lang="en-US" sz="2100" dirty="0"/>
          </a:p>
        </p:txBody>
      </p:sp>
      <p:sp>
        <p:nvSpPr>
          <p:cNvPr id="4" name="Content Placeholder 3"/>
          <p:cNvSpPr>
            <a:spLocks noGrp="1"/>
          </p:cNvSpPr>
          <p:nvPr>
            <p:ph idx="1"/>
          </p:nvPr>
        </p:nvSpPr>
        <p:spPr>
          <a:xfrm>
            <a:off x="457200" y="914400"/>
            <a:ext cx="8305800" cy="4724400"/>
          </a:xfrm>
        </p:spPr>
        <p:txBody>
          <a:bodyPr/>
          <a:lstStyle/>
          <a:p>
            <a:r>
              <a:rPr lang="en-US" sz="2200" dirty="0" smtClean="0">
                <a:solidFill>
                  <a:schemeClr val="tx1"/>
                </a:solidFill>
              </a:rPr>
              <a:t>ecrt system delivers an a </a:t>
            </a:r>
            <a:r>
              <a:rPr lang="en-US" sz="2200" dirty="0">
                <a:solidFill>
                  <a:schemeClr val="tx1"/>
                </a:solidFill>
              </a:rPr>
              <a:t>electronic-based </a:t>
            </a:r>
            <a:r>
              <a:rPr lang="en-US" sz="2200" dirty="0" smtClean="0">
                <a:solidFill>
                  <a:schemeClr val="tx1"/>
                </a:solidFill>
              </a:rPr>
              <a:t>solution designed to record</a:t>
            </a:r>
            <a:r>
              <a:rPr lang="en-US" sz="2200" dirty="0">
                <a:solidFill>
                  <a:schemeClr val="tx1"/>
                </a:solidFill>
              </a:rPr>
              <a:t>, track and </a:t>
            </a:r>
            <a:r>
              <a:rPr lang="en-US" sz="2200" dirty="0" smtClean="0">
                <a:solidFill>
                  <a:schemeClr val="tx1"/>
                </a:solidFill>
              </a:rPr>
              <a:t>support all </a:t>
            </a:r>
            <a:r>
              <a:rPr lang="en-US" sz="2200" dirty="0">
                <a:solidFill>
                  <a:schemeClr val="tx1"/>
                </a:solidFill>
              </a:rPr>
              <a:t>effort reporting </a:t>
            </a:r>
            <a:r>
              <a:rPr lang="en-US" sz="2200" dirty="0" smtClean="0">
                <a:solidFill>
                  <a:schemeClr val="tx1"/>
                </a:solidFill>
              </a:rPr>
              <a:t>at Harvard.</a:t>
            </a:r>
          </a:p>
          <a:p>
            <a:r>
              <a:rPr lang="en-US" sz="2200" dirty="0" smtClean="0">
                <a:solidFill>
                  <a:schemeClr val="tx1"/>
                </a:solidFill>
              </a:rPr>
              <a:t>24/7 Access assuming there is an active internet connection </a:t>
            </a:r>
          </a:p>
          <a:p>
            <a:r>
              <a:rPr lang="en-US" sz="2200" dirty="0" smtClean="0">
                <a:solidFill>
                  <a:schemeClr val="tx1"/>
                </a:solidFill>
              </a:rPr>
              <a:t>ecrt </a:t>
            </a:r>
            <a:r>
              <a:rPr lang="en-US" sz="2200" dirty="0">
                <a:solidFill>
                  <a:schemeClr val="tx1"/>
                </a:solidFill>
              </a:rPr>
              <a:t>provides an audit trail for all effort </a:t>
            </a:r>
            <a:r>
              <a:rPr lang="en-US" sz="2200" dirty="0" smtClean="0">
                <a:solidFill>
                  <a:schemeClr val="tx1"/>
                </a:solidFill>
              </a:rPr>
              <a:t>reporting, streamlining the process and reducing the </a:t>
            </a:r>
            <a:r>
              <a:rPr lang="en-US" sz="2200" dirty="0">
                <a:solidFill>
                  <a:schemeClr val="tx1"/>
                </a:solidFill>
              </a:rPr>
              <a:t>risk of </a:t>
            </a:r>
            <a:r>
              <a:rPr lang="en-US" sz="2200" dirty="0" smtClean="0">
                <a:solidFill>
                  <a:schemeClr val="tx1"/>
                </a:solidFill>
              </a:rPr>
              <a:t>non-compliance.</a:t>
            </a:r>
          </a:p>
          <a:p>
            <a:r>
              <a:rPr lang="en-US" sz="2200" dirty="0">
                <a:solidFill>
                  <a:schemeClr val="tx1"/>
                </a:solidFill>
              </a:rPr>
              <a:t>Promotes Completion in a Timely </a:t>
            </a:r>
            <a:r>
              <a:rPr lang="en-US" sz="2200" dirty="0" smtClean="0">
                <a:solidFill>
                  <a:schemeClr val="tx1"/>
                </a:solidFill>
              </a:rPr>
              <a:t>Manner</a:t>
            </a:r>
          </a:p>
          <a:p>
            <a:pPr lvl="0"/>
            <a:r>
              <a:rPr lang="en-US" sz="2200" dirty="0" smtClean="0">
                <a:solidFill>
                  <a:schemeClr val="tx1"/>
                </a:solidFill>
              </a:rPr>
              <a:t>Quarterly project based certifications </a:t>
            </a:r>
            <a:r>
              <a:rPr lang="en-US" sz="2200" dirty="0">
                <a:solidFill>
                  <a:schemeClr val="tx1"/>
                </a:solidFill>
              </a:rPr>
              <a:t>will only be required for statements with charges to federal awards, and non-federal as required by the sponsor.</a:t>
            </a:r>
          </a:p>
          <a:p>
            <a:r>
              <a:rPr lang="en-US" sz="2200" dirty="0">
                <a:solidFill>
                  <a:schemeClr val="tx1"/>
                </a:solidFill>
              </a:rPr>
              <a:t>If an individual is required to certify an annual statement, non-federal and non-sponsored charges will be certified as part of their 100% annual effort</a:t>
            </a:r>
            <a:r>
              <a:rPr lang="en-US" sz="2200" dirty="0" smtClean="0">
                <a:solidFill>
                  <a:schemeClr val="tx1"/>
                </a:solidFill>
              </a:rPr>
              <a:t>.</a:t>
            </a:r>
          </a:p>
          <a:p>
            <a:endParaRPr lang="en-US" sz="2200" dirty="0">
              <a:solidFill>
                <a:schemeClr val="tx1"/>
              </a:solidFill>
            </a:endParaRPr>
          </a:p>
        </p:txBody>
      </p:sp>
      <p:sp>
        <p:nvSpPr>
          <p:cNvPr id="5" name="Slide Number Placeholder 4"/>
          <p:cNvSpPr>
            <a:spLocks noGrp="1"/>
          </p:cNvSpPr>
          <p:nvPr>
            <p:ph type="sldNum" sz="quarter" idx="10"/>
          </p:nvPr>
        </p:nvSpPr>
        <p:spPr/>
        <p:txBody>
          <a:bodyPr/>
          <a:lstStyle/>
          <a:p>
            <a:fld id="{57143C14-4DDE-4688-8B99-FB59BAAC6260}" type="slidenum">
              <a:rPr lang="en-US" smtClean="0"/>
              <a:pPr/>
              <a:t>20</a:t>
            </a:fld>
            <a:endParaRPr lang="en-US" dirty="0"/>
          </a:p>
        </p:txBody>
      </p:sp>
    </p:spTree>
    <p:extLst>
      <p:ext uri="{BB962C8B-B14F-4D97-AF65-F5344CB8AC3E}">
        <p14:creationId xmlns:p14="http://schemas.microsoft.com/office/powerpoint/2010/main" val="1689912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Reporting Lifecycle and Process</a:t>
            </a:r>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21</a:t>
            </a:fld>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1"/>
            <a:ext cx="6905625" cy="519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890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ecrt Governance</a:t>
            </a:r>
            <a:endParaRPr lang="en-US" dirty="0"/>
          </a:p>
        </p:txBody>
      </p:sp>
      <p:sp>
        <p:nvSpPr>
          <p:cNvPr id="3" name="Slide Number Placeholder 2"/>
          <p:cNvSpPr>
            <a:spLocks noGrp="1"/>
          </p:cNvSpPr>
          <p:nvPr>
            <p:ph type="sldNum" sz="quarter" idx="10"/>
          </p:nvPr>
        </p:nvSpPr>
        <p:spPr/>
        <p:txBody>
          <a:bodyPr/>
          <a:lstStyle/>
          <a:p>
            <a:fld id="{57143C14-4DDE-4688-8B99-FB59BAAC6260}" type="slidenum">
              <a:rPr lang="en-US" smtClean="0"/>
              <a:pPr/>
              <a:t>22</a:t>
            </a:fld>
            <a:endParaRPr lang="en-US" dirty="0"/>
          </a:p>
        </p:txBody>
      </p:sp>
      <p:sp>
        <p:nvSpPr>
          <p:cNvPr id="5" name="Content Placeholder 4"/>
          <p:cNvSpPr>
            <a:spLocks noGrp="1"/>
          </p:cNvSpPr>
          <p:nvPr>
            <p:ph idx="11"/>
          </p:nvPr>
        </p:nvSpPr>
        <p:spPr/>
        <p:txBody>
          <a:bodyPr/>
          <a:lstStyle/>
          <a:p>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467600" cy="41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002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914400"/>
          </a:xfrm>
        </p:spPr>
        <p:txBody>
          <a:bodyPr>
            <a:normAutofit/>
          </a:bodyPr>
          <a:lstStyle/>
          <a:p>
            <a:r>
              <a:rPr lang="en-US" dirty="0" smtClean="0"/>
              <a:t>Salary Object Codes and Certification Mapping</a:t>
            </a:r>
            <a:endParaRPr lang="en-US" dirty="0"/>
          </a:p>
        </p:txBody>
      </p:sp>
      <p:sp>
        <p:nvSpPr>
          <p:cNvPr id="4" name="TextBox 3"/>
          <p:cNvSpPr txBox="1"/>
          <p:nvPr/>
        </p:nvSpPr>
        <p:spPr>
          <a:xfrm>
            <a:off x="852268" y="5776432"/>
            <a:ext cx="6400800" cy="276999"/>
          </a:xfrm>
          <a:prstGeom prst="rect">
            <a:avLst/>
          </a:prstGeom>
          <a:noFill/>
        </p:spPr>
        <p:txBody>
          <a:bodyPr wrap="square" rtlCol="0">
            <a:spAutoFit/>
          </a:bodyPr>
          <a:lstStyle/>
          <a:p>
            <a:pPr marL="182880" indent="-274320"/>
            <a:r>
              <a:rPr lang="en-US" sz="1200" dirty="0" smtClean="0"/>
              <a:t>     </a:t>
            </a:r>
            <a:endParaRPr lang="en-US" sz="1050" dirty="0"/>
          </a:p>
        </p:txBody>
      </p:sp>
      <p:sp>
        <p:nvSpPr>
          <p:cNvPr id="15" name="Slide Number Placeholder 14"/>
          <p:cNvSpPr>
            <a:spLocks noGrp="1"/>
          </p:cNvSpPr>
          <p:nvPr>
            <p:ph type="sldNum" sz="quarter" idx="10"/>
          </p:nvPr>
        </p:nvSpPr>
        <p:spPr/>
        <p:txBody>
          <a:bodyPr/>
          <a:lstStyle/>
          <a:p>
            <a:fld id="{57143C14-4DDE-4688-8B99-FB59BAAC6260}" type="slidenum">
              <a:rPr lang="en-US" smtClean="0"/>
              <a:pPr/>
              <a:t>23</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229600" cy="536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597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Review/Certification Lifecycle</a:t>
            </a:r>
            <a:endParaRPr lang="en-US" dirty="0"/>
          </a:p>
        </p:txBody>
      </p:sp>
      <p:sp>
        <p:nvSpPr>
          <p:cNvPr id="4" name="Content Placeholder 3"/>
          <p:cNvSpPr>
            <a:spLocks noGrp="1"/>
          </p:cNvSpPr>
          <p:nvPr>
            <p:ph idx="1"/>
          </p:nvPr>
        </p:nvSpPr>
        <p:spPr>
          <a:xfrm>
            <a:off x="457200" y="1066800"/>
            <a:ext cx="8305800" cy="4724400"/>
          </a:xfrm>
        </p:spPr>
        <p:txBody>
          <a:bodyPr/>
          <a:lstStyle/>
          <a:p>
            <a:pPr>
              <a:buNone/>
            </a:pPr>
            <a:endParaRPr lang="en-US" b="1"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endParaRPr lang="en-US" dirty="0" smtClean="0"/>
          </a:p>
          <a:p>
            <a:endParaRPr lang="en-US" dirty="0" smtClean="0">
              <a:solidFill>
                <a:srgbClr val="FF0000"/>
              </a:solidFill>
            </a:endParaRPr>
          </a:p>
          <a:p>
            <a:endParaRPr lang="en-US" dirty="0"/>
          </a:p>
        </p:txBody>
      </p:sp>
      <p:sp>
        <p:nvSpPr>
          <p:cNvPr id="5" name="Slide Number Placeholder 4"/>
          <p:cNvSpPr>
            <a:spLocks noGrp="1"/>
          </p:cNvSpPr>
          <p:nvPr>
            <p:ph type="sldNum" sz="quarter" idx="10"/>
          </p:nvPr>
        </p:nvSpPr>
        <p:spPr/>
        <p:txBody>
          <a:bodyPr/>
          <a:lstStyle/>
          <a:p>
            <a:fld id="{57143C14-4DDE-4688-8B99-FB59BAAC6260}" type="slidenum">
              <a:rPr lang="en-US" smtClean="0"/>
              <a:pPr/>
              <a:t>24</a:t>
            </a:fld>
            <a:endParaRPr lang="en-US" dirty="0"/>
          </a:p>
        </p:txBody>
      </p:sp>
      <p:pic>
        <p:nvPicPr>
          <p:cNvPr id="6" name="Picture 5" descr="grantmanagerworkflow.png"/>
          <p:cNvPicPr>
            <a:picLocks noChangeAspect="1"/>
          </p:cNvPicPr>
          <p:nvPr/>
        </p:nvPicPr>
        <p:blipFill>
          <a:blip r:embed="rId3" cstate="print"/>
          <a:stretch>
            <a:fillRect/>
          </a:stretch>
        </p:blipFill>
        <p:spPr>
          <a:xfrm>
            <a:off x="838200" y="916506"/>
            <a:ext cx="7162800" cy="502709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representing Effort Statement Status</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25</a:t>
            </a:fld>
            <a:endParaRPr lang="en-US" dirty="0"/>
          </a:p>
        </p:txBody>
      </p:sp>
      <p:sp>
        <p:nvSpPr>
          <p:cNvPr id="29" name="Content Placeholder 28"/>
          <p:cNvSpPr>
            <a:spLocks noGrp="1"/>
          </p:cNvSpPr>
          <p:nvPr>
            <p:ph idx="11"/>
          </p:nvPr>
        </p:nvSpPr>
        <p:spPr/>
        <p:txBody>
          <a:bodyPr/>
          <a:lstStyle/>
          <a:p>
            <a:r>
              <a:rPr lang="en-US" dirty="0" smtClean="0"/>
              <a:t>All statuses apply to Annual Effort Statements, only those with an  ** by the description apply to Qtly Project Effort Statements</a:t>
            </a:r>
            <a:endParaRPr lang="en-US" dirty="0"/>
          </a:p>
        </p:txBody>
      </p:sp>
      <p:graphicFrame>
        <p:nvGraphicFramePr>
          <p:cNvPr id="16" name="Table 15"/>
          <p:cNvGraphicFramePr>
            <a:graphicFrameLocks noGrp="1"/>
          </p:cNvGraphicFramePr>
          <p:nvPr/>
        </p:nvGraphicFramePr>
        <p:xfrm>
          <a:off x="609600" y="1386840"/>
          <a:ext cx="8153401" cy="3337560"/>
        </p:xfrm>
        <a:graphic>
          <a:graphicData uri="http://schemas.openxmlformats.org/drawingml/2006/table">
            <a:tbl>
              <a:tblPr firstRow="1" bandRow="1">
                <a:tableStyleId>{5A111915-BE36-4E01-A7E5-04B1672EAD32}</a:tableStyleId>
              </a:tblPr>
              <a:tblGrid>
                <a:gridCol w="990600"/>
                <a:gridCol w="7162801"/>
              </a:tblGrid>
              <a:tr h="370840">
                <a:tc>
                  <a:txBody>
                    <a:bodyPr/>
                    <a:lstStyle/>
                    <a:p>
                      <a:r>
                        <a:rPr lang="en-US" dirty="0" smtClean="0"/>
                        <a:t>ICON</a:t>
                      </a:r>
                      <a:endParaRPr lang="en-US" dirty="0"/>
                    </a:p>
                  </a:txBody>
                  <a:tcPr/>
                </a:tc>
                <a:tc>
                  <a:txBody>
                    <a:bodyPr/>
                    <a:lstStyle/>
                    <a:p>
                      <a:r>
                        <a:rPr lang="en-US" dirty="0" smtClean="0"/>
                        <a:t>STATUS</a:t>
                      </a:r>
                      <a:r>
                        <a:rPr lang="en-US" baseline="0" dirty="0" smtClean="0"/>
                        <a:t> DESCRIPTION</a:t>
                      </a:r>
                      <a:endParaRPr lang="en-US" dirty="0"/>
                    </a:p>
                  </a:txBody>
                  <a:tcPr/>
                </a:tc>
              </a:tr>
              <a:tr h="370840">
                <a:tc>
                  <a:txBody>
                    <a:bodyPr/>
                    <a:lstStyle/>
                    <a:p>
                      <a:endParaRPr lang="en-US" dirty="0"/>
                    </a:p>
                  </a:txBody>
                  <a:tcPr/>
                </a:tc>
                <a:tc>
                  <a:txBody>
                    <a:bodyPr/>
                    <a:lstStyle/>
                    <a:p>
                      <a:r>
                        <a:rPr lang="en-US" dirty="0" smtClean="0"/>
                        <a:t>In Progress**</a:t>
                      </a:r>
                      <a:endParaRPr lang="en-US" dirty="0"/>
                    </a:p>
                  </a:txBody>
                  <a:tcPr/>
                </a:tc>
              </a:tr>
              <a:tr h="370840">
                <a:tc>
                  <a:txBody>
                    <a:bodyPr/>
                    <a:lstStyle/>
                    <a:p>
                      <a:endParaRPr lang="en-US" dirty="0"/>
                    </a:p>
                  </a:txBody>
                  <a:tcPr/>
                </a:tc>
                <a:tc>
                  <a:txBody>
                    <a:bodyPr/>
                    <a:lstStyle/>
                    <a:p>
                      <a:r>
                        <a:rPr lang="en-US" dirty="0" smtClean="0"/>
                        <a:t>Certified Manually, Pending</a:t>
                      </a:r>
                      <a:r>
                        <a:rPr lang="en-US" baseline="0" dirty="0" smtClean="0"/>
                        <a:t> OSP Review</a:t>
                      </a:r>
                      <a:endParaRPr lang="en-US" dirty="0"/>
                    </a:p>
                  </a:txBody>
                  <a:tcPr/>
                </a:tc>
              </a:tr>
              <a:tr h="370840">
                <a:tc>
                  <a:txBody>
                    <a:bodyPr/>
                    <a:lstStyle/>
                    <a:p>
                      <a:endParaRPr lang="en-US" dirty="0"/>
                    </a:p>
                  </a:txBody>
                  <a:tcPr/>
                </a:tc>
                <a:tc>
                  <a:txBody>
                    <a:bodyPr/>
                    <a:lstStyle/>
                    <a:p>
                      <a:r>
                        <a:rPr lang="en-US" dirty="0" smtClean="0"/>
                        <a:t>Certified Manually**</a:t>
                      </a:r>
                      <a:endParaRPr lang="en-US" dirty="0"/>
                    </a:p>
                  </a:txBody>
                  <a:tcPr/>
                </a:tc>
              </a:tr>
              <a:tr h="370840">
                <a:tc>
                  <a:txBody>
                    <a:bodyPr/>
                    <a:lstStyle/>
                    <a:p>
                      <a:endParaRPr lang="en-US" dirty="0"/>
                    </a:p>
                  </a:txBody>
                  <a:tcPr/>
                </a:tc>
                <a:tc>
                  <a:txBody>
                    <a:bodyPr/>
                    <a:lstStyle/>
                    <a:p>
                      <a:r>
                        <a:rPr lang="en-US" dirty="0" smtClean="0"/>
                        <a:t>Certified Manually,</a:t>
                      </a:r>
                      <a:r>
                        <a:rPr lang="en-US" baseline="0" dirty="0" smtClean="0"/>
                        <a:t> Pending Review of Salary Adjustment</a:t>
                      </a:r>
                      <a:endParaRPr lang="en-US" dirty="0"/>
                    </a:p>
                  </a:txBody>
                  <a:tcPr/>
                </a:tc>
              </a:tr>
              <a:tr h="370840">
                <a:tc>
                  <a:txBody>
                    <a:bodyPr/>
                    <a:lstStyle/>
                    <a:p>
                      <a:endParaRPr lang="en-US" dirty="0"/>
                    </a:p>
                  </a:txBody>
                  <a:tcPr/>
                </a:tc>
                <a:tc>
                  <a:txBody>
                    <a:bodyPr/>
                    <a:lstStyle/>
                    <a:p>
                      <a:r>
                        <a:rPr lang="en-US" dirty="0" smtClean="0"/>
                        <a:t>No Certification Required, Pending OSP Review</a:t>
                      </a:r>
                      <a:endParaRPr lang="en-US" dirty="0"/>
                    </a:p>
                  </a:txBody>
                  <a:tcPr/>
                </a:tc>
              </a:tr>
              <a:tr h="370840">
                <a:tc>
                  <a:txBody>
                    <a:bodyPr/>
                    <a:lstStyle/>
                    <a:p>
                      <a:endParaRPr lang="en-US" dirty="0"/>
                    </a:p>
                  </a:txBody>
                  <a:tcPr/>
                </a:tc>
                <a:tc>
                  <a:txBody>
                    <a:bodyPr/>
                    <a:lstStyle/>
                    <a:p>
                      <a:r>
                        <a:rPr lang="en-US" dirty="0" smtClean="0"/>
                        <a:t>No Certification Required**</a:t>
                      </a:r>
                      <a:endParaRPr lang="en-US" dirty="0"/>
                    </a:p>
                  </a:txBody>
                  <a:tcPr/>
                </a:tc>
              </a:tr>
              <a:tr h="370840">
                <a:tc>
                  <a:txBody>
                    <a:bodyPr/>
                    <a:lstStyle/>
                    <a:p>
                      <a:endParaRPr lang="en-US" dirty="0"/>
                    </a:p>
                  </a:txBody>
                  <a:tcPr/>
                </a:tc>
                <a:tc>
                  <a:txBody>
                    <a:bodyPr/>
                    <a:lstStyle/>
                    <a:p>
                      <a:r>
                        <a:rPr lang="en-US" dirty="0" smtClean="0"/>
                        <a:t>No Certification Required, Pending Review of Salary</a:t>
                      </a:r>
                      <a:r>
                        <a:rPr lang="en-US" baseline="0" dirty="0" smtClean="0"/>
                        <a:t> Adjustment</a:t>
                      </a:r>
                      <a:endParaRPr lang="en-US" dirty="0"/>
                    </a:p>
                  </a:txBody>
                  <a:tcPr/>
                </a:tc>
              </a:tr>
              <a:tr h="370840">
                <a:tc>
                  <a:txBody>
                    <a:bodyPr/>
                    <a:lstStyle/>
                    <a:p>
                      <a:endParaRPr lang="en-US" dirty="0"/>
                    </a:p>
                  </a:txBody>
                  <a:tcPr/>
                </a:tc>
                <a:tc>
                  <a:txBody>
                    <a:bodyPr/>
                    <a:lstStyle/>
                    <a:p>
                      <a:r>
                        <a:rPr lang="en-US" dirty="0" smtClean="0"/>
                        <a:t>Available for Certification**</a:t>
                      </a:r>
                      <a:endParaRPr lang="en-US" dirty="0"/>
                    </a:p>
                  </a:txBody>
                  <a:tcPr/>
                </a:tc>
              </a:tr>
            </a:tbl>
          </a:graphicData>
        </a:graphic>
      </p:graphicFrame>
      <p:grpSp>
        <p:nvGrpSpPr>
          <p:cNvPr id="3" name="Group 29"/>
          <p:cNvGrpSpPr/>
          <p:nvPr/>
        </p:nvGrpSpPr>
        <p:grpSpPr>
          <a:xfrm>
            <a:off x="838200" y="1767840"/>
            <a:ext cx="314325" cy="2914650"/>
            <a:chOff x="838200" y="1407160"/>
            <a:chExt cx="314325" cy="2914650"/>
          </a:xfrm>
        </p:grpSpPr>
        <p:pic>
          <p:nvPicPr>
            <p:cNvPr id="5" name="Picture 2"/>
            <p:cNvPicPr>
              <a:picLocks noChangeAspect="1" noChangeArrowheads="1"/>
            </p:cNvPicPr>
            <p:nvPr/>
          </p:nvPicPr>
          <p:blipFill>
            <a:blip r:embed="rId3" cstate="print"/>
            <a:srcRect/>
            <a:stretch>
              <a:fillRect/>
            </a:stretch>
          </p:blipFill>
          <p:spPr bwMode="auto">
            <a:xfrm>
              <a:off x="847725" y="1407160"/>
              <a:ext cx="276225" cy="3429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38200" y="1788160"/>
              <a:ext cx="314325" cy="32385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847725" y="2169160"/>
              <a:ext cx="257175" cy="323850"/>
            </a:xfrm>
            <a:prstGeom prst="rect">
              <a:avLst/>
            </a:prstGeom>
            <a:noFill/>
            <a:ln w="9525">
              <a:noFill/>
              <a:miter lim="800000"/>
              <a:headEnd/>
              <a:tailEnd/>
            </a:ln>
          </p:spPr>
        </p:pic>
        <p:pic>
          <p:nvPicPr>
            <p:cNvPr id="21" name="Picture 4"/>
            <p:cNvPicPr>
              <a:picLocks noChangeAspect="1" noChangeArrowheads="1"/>
            </p:cNvPicPr>
            <p:nvPr/>
          </p:nvPicPr>
          <p:blipFill>
            <a:blip r:embed="rId5" cstate="print"/>
            <a:srcRect/>
            <a:stretch>
              <a:fillRect/>
            </a:stretch>
          </p:blipFill>
          <p:spPr bwMode="auto">
            <a:xfrm>
              <a:off x="847725" y="2550160"/>
              <a:ext cx="257175" cy="323850"/>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895350" y="2931160"/>
              <a:ext cx="247650" cy="314325"/>
            </a:xfrm>
            <a:prstGeom prst="rect">
              <a:avLst/>
            </a:prstGeom>
            <a:noFill/>
            <a:ln w="9525">
              <a:noFill/>
              <a:miter lim="800000"/>
              <a:headEnd/>
              <a:tailEnd/>
            </a:ln>
          </p:spPr>
        </p:pic>
        <p:pic>
          <p:nvPicPr>
            <p:cNvPr id="8" name="Picture 6"/>
            <p:cNvPicPr>
              <a:picLocks noChangeAspect="1" noChangeArrowheads="1"/>
            </p:cNvPicPr>
            <p:nvPr/>
          </p:nvPicPr>
          <p:blipFill>
            <a:blip r:embed="rId7" cstate="print"/>
            <a:srcRect/>
            <a:stretch>
              <a:fillRect/>
            </a:stretch>
          </p:blipFill>
          <p:spPr bwMode="auto">
            <a:xfrm>
              <a:off x="857250" y="3312160"/>
              <a:ext cx="285750" cy="295275"/>
            </a:xfrm>
            <a:prstGeom prst="rect">
              <a:avLst/>
            </a:prstGeom>
            <a:noFill/>
            <a:ln w="9525">
              <a:noFill/>
              <a:miter lim="800000"/>
              <a:headEnd/>
              <a:tailEnd/>
            </a:ln>
          </p:spPr>
        </p:pic>
        <p:pic>
          <p:nvPicPr>
            <p:cNvPr id="10" name="Picture 7"/>
            <p:cNvPicPr>
              <a:picLocks noChangeAspect="1" noChangeArrowheads="1"/>
            </p:cNvPicPr>
            <p:nvPr/>
          </p:nvPicPr>
          <p:blipFill>
            <a:blip r:embed="rId8" cstate="print"/>
            <a:srcRect/>
            <a:stretch>
              <a:fillRect/>
            </a:stretch>
          </p:blipFill>
          <p:spPr bwMode="auto">
            <a:xfrm>
              <a:off x="876300" y="3693160"/>
              <a:ext cx="266700" cy="285750"/>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857250" y="3997960"/>
              <a:ext cx="285750" cy="323850"/>
            </a:xfrm>
            <a:prstGeom prst="rect">
              <a:avLst/>
            </a:prstGeom>
            <a:noFill/>
            <a:ln w="9525">
              <a:noFill/>
              <a:miter lim="800000"/>
              <a:headEnd/>
              <a:tailEnd/>
            </a:ln>
          </p:spPr>
        </p:pic>
      </p:grpSp>
    </p:spTree>
    <p:extLst>
      <p:ext uri="{BB962C8B-B14F-4D97-AF65-F5344CB8AC3E}">
        <p14:creationId xmlns:p14="http://schemas.microsoft.com/office/powerpoint/2010/main" val="1950484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representing Effort Statement Status (Cont.)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26</a:t>
            </a:fld>
            <a:endParaRPr lang="en-US" dirty="0"/>
          </a:p>
        </p:txBody>
      </p:sp>
      <p:sp>
        <p:nvSpPr>
          <p:cNvPr id="29" name="Content Placeholder 28"/>
          <p:cNvSpPr>
            <a:spLocks noGrp="1"/>
          </p:cNvSpPr>
          <p:nvPr>
            <p:ph idx="11"/>
          </p:nvPr>
        </p:nvSpPr>
        <p:spPr/>
        <p:txBody>
          <a:bodyPr/>
          <a:lstStyle/>
          <a:p>
            <a:r>
              <a:rPr lang="en-US" dirty="0" smtClean="0"/>
              <a:t>**Status applies to both Annual Effort Statements, and Quarterly Project Effort Statements</a:t>
            </a:r>
            <a:endParaRPr lang="en-US" dirty="0"/>
          </a:p>
        </p:txBody>
      </p:sp>
      <p:graphicFrame>
        <p:nvGraphicFramePr>
          <p:cNvPr id="16" name="Table 15"/>
          <p:cNvGraphicFramePr>
            <a:graphicFrameLocks noGrp="1"/>
          </p:cNvGraphicFramePr>
          <p:nvPr/>
        </p:nvGraphicFramePr>
        <p:xfrm>
          <a:off x="609600" y="1584960"/>
          <a:ext cx="8153401" cy="2966720"/>
        </p:xfrm>
        <a:graphic>
          <a:graphicData uri="http://schemas.openxmlformats.org/drawingml/2006/table">
            <a:tbl>
              <a:tblPr firstRow="1" bandRow="1">
                <a:tableStyleId>{5A111915-BE36-4E01-A7E5-04B1672EAD32}</a:tableStyleId>
              </a:tblPr>
              <a:tblGrid>
                <a:gridCol w="990600"/>
                <a:gridCol w="7162801"/>
              </a:tblGrid>
              <a:tr h="370840">
                <a:tc>
                  <a:txBody>
                    <a:bodyPr/>
                    <a:lstStyle/>
                    <a:p>
                      <a:r>
                        <a:rPr lang="en-US" dirty="0" smtClean="0"/>
                        <a:t>ICON</a:t>
                      </a:r>
                      <a:endParaRPr lang="en-US" dirty="0"/>
                    </a:p>
                  </a:txBody>
                  <a:tcPr/>
                </a:tc>
                <a:tc>
                  <a:txBody>
                    <a:bodyPr/>
                    <a:lstStyle/>
                    <a:p>
                      <a:r>
                        <a:rPr lang="en-US" dirty="0" smtClean="0"/>
                        <a:t>STATUS</a:t>
                      </a:r>
                      <a:r>
                        <a:rPr lang="en-US" baseline="0" dirty="0" smtClean="0"/>
                        <a:t> DESCRIPTION</a:t>
                      </a:r>
                      <a:endParaRPr lang="en-US" dirty="0"/>
                    </a:p>
                  </a:txBody>
                  <a:tcPr/>
                </a:tc>
              </a:tr>
              <a:tr h="370840">
                <a:tc>
                  <a:txBody>
                    <a:bodyPr/>
                    <a:lstStyle/>
                    <a:p>
                      <a:endParaRPr lang="en-US" dirty="0"/>
                    </a:p>
                  </a:txBody>
                  <a:tcPr/>
                </a:tc>
                <a:tc>
                  <a:txBody>
                    <a:bodyPr/>
                    <a:lstStyle/>
                    <a:p>
                      <a:r>
                        <a:rPr lang="en-US" dirty="0" smtClean="0"/>
                        <a:t>Multiple Statements, Different Statuses</a:t>
                      </a:r>
                      <a:endParaRPr lang="en-US" dirty="0"/>
                    </a:p>
                  </a:txBody>
                  <a:tcPr/>
                </a:tc>
              </a:tr>
              <a:tr h="370840">
                <a:tc>
                  <a:txBody>
                    <a:bodyPr/>
                    <a:lstStyle/>
                    <a:p>
                      <a:endParaRPr lang="en-US" dirty="0"/>
                    </a:p>
                  </a:txBody>
                  <a:tcPr/>
                </a:tc>
                <a:tc>
                  <a:txBody>
                    <a:bodyPr/>
                    <a:lstStyle/>
                    <a:p>
                      <a:r>
                        <a:rPr lang="en-US" dirty="0" smtClean="0"/>
                        <a:t>Certified, Pending Grant Manager</a:t>
                      </a:r>
                      <a:r>
                        <a:rPr lang="en-US" baseline="0" dirty="0" smtClean="0"/>
                        <a:t> Review</a:t>
                      </a:r>
                      <a:endParaRPr lang="en-US" dirty="0"/>
                    </a:p>
                  </a:txBody>
                  <a:tcPr/>
                </a:tc>
              </a:tr>
              <a:tr h="370840">
                <a:tc>
                  <a:txBody>
                    <a:bodyPr/>
                    <a:lstStyle/>
                    <a:p>
                      <a:endParaRPr lang="en-US" dirty="0"/>
                    </a:p>
                  </a:txBody>
                  <a:tcPr/>
                </a:tc>
                <a:tc>
                  <a:txBody>
                    <a:bodyPr/>
                    <a:lstStyle/>
                    <a:p>
                      <a:r>
                        <a:rPr lang="en-US" dirty="0" smtClean="0"/>
                        <a:t>Certified**</a:t>
                      </a:r>
                      <a:endParaRPr lang="en-US" dirty="0"/>
                    </a:p>
                  </a:txBody>
                  <a:tcPr/>
                </a:tc>
              </a:tr>
              <a:tr h="370840">
                <a:tc>
                  <a:txBody>
                    <a:bodyPr/>
                    <a:lstStyle/>
                    <a:p>
                      <a:endParaRPr lang="en-US" dirty="0"/>
                    </a:p>
                  </a:txBody>
                  <a:tcPr/>
                </a:tc>
                <a:tc>
                  <a:txBody>
                    <a:bodyPr/>
                    <a:lstStyle/>
                    <a:p>
                      <a:r>
                        <a:rPr lang="en-US" dirty="0" smtClean="0"/>
                        <a:t>No</a:t>
                      </a:r>
                      <a:r>
                        <a:rPr lang="en-US" baseline="0" dirty="0" smtClean="0"/>
                        <a:t> Certification Required, Non-Reportable**</a:t>
                      </a:r>
                      <a:endParaRPr lang="en-US" dirty="0"/>
                    </a:p>
                  </a:txBody>
                  <a:tcPr/>
                </a:tc>
              </a:tr>
              <a:tr h="370840">
                <a:tc>
                  <a:txBody>
                    <a:bodyPr/>
                    <a:lstStyle/>
                    <a:p>
                      <a:endParaRPr lang="en-US" dirty="0"/>
                    </a:p>
                  </a:txBody>
                  <a:tcPr/>
                </a:tc>
                <a:tc>
                  <a:txBody>
                    <a:bodyPr/>
                    <a:lstStyle/>
                    <a:p>
                      <a:r>
                        <a:rPr lang="en-US" dirty="0" smtClean="0"/>
                        <a:t>Certified,</a:t>
                      </a:r>
                      <a:r>
                        <a:rPr lang="en-US" baseline="0" dirty="0" smtClean="0"/>
                        <a:t> Pending Review of Salary Adjustment</a:t>
                      </a:r>
                      <a:r>
                        <a:rPr lang="en-US" dirty="0" smtClean="0"/>
                        <a:t>**</a:t>
                      </a:r>
                      <a:endParaRPr lang="en-US" dirty="0"/>
                    </a:p>
                  </a:txBody>
                  <a:tcPr/>
                </a:tc>
              </a:tr>
              <a:tr h="370840">
                <a:tc>
                  <a:txBody>
                    <a:bodyPr/>
                    <a:lstStyle/>
                    <a:p>
                      <a:endParaRPr lang="en-US" dirty="0"/>
                    </a:p>
                  </a:txBody>
                  <a:tcPr/>
                </a:tc>
                <a:tc>
                  <a:txBody>
                    <a:bodyPr/>
                    <a:lstStyle/>
                    <a:p>
                      <a:r>
                        <a:rPr lang="en-US" dirty="0" smtClean="0"/>
                        <a:t>Available for Certification, Re-Opened</a:t>
                      </a:r>
                      <a:r>
                        <a:rPr lang="en-US" baseline="0" dirty="0" smtClean="0"/>
                        <a:t>**</a:t>
                      </a:r>
                      <a:endParaRPr lang="en-US" dirty="0"/>
                    </a:p>
                  </a:txBody>
                  <a:tcPr/>
                </a:tc>
              </a:tr>
              <a:tr h="370840">
                <a:tc>
                  <a:txBody>
                    <a:bodyPr/>
                    <a:lstStyle/>
                    <a:p>
                      <a:endParaRPr lang="en-US" dirty="0"/>
                    </a:p>
                  </a:txBody>
                  <a:tcPr/>
                </a:tc>
                <a:tc>
                  <a:txBody>
                    <a:bodyPr/>
                    <a:lstStyle/>
                    <a:p>
                      <a:r>
                        <a:rPr lang="en-US" dirty="0" smtClean="0"/>
                        <a:t>Available</a:t>
                      </a:r>
                      <a:r>
                        <a:rPr lang="en-US" baseline="0" dirty="0" smtClean="0"/>
                        <a:t> for Certification, Re-Opened by Salary Adjustment**</a:t>
                      </a:r>
                      <a:endParaRPr lang="en-US" dirty="0"/>
                    </a:p>
                  </a:txBody>
                  <a:tcPr/>
                </a:tc>
              </a:tr>
            </a:tbl>
          </a:graphicData>
        </a:graphic>
      </p:graphicFrame>
      <p:grpSp>
        <p:nvGrpSpPr>
          <p:cNvPr id="3" name="Group 24"/>
          <p:cNvGrpSpPr/>
          <p:nvPr/>
        </p:nvGrpSpPr>
        <p:grpSpPr>
          <a:xfrm>
            <a:off x="838200" y="1981200"/>
            <a:ext cx="304800" cy="2533650"/>
            <a:chOff x="838200" y="1981200"/>
            <a:chExt cx="304800" cy="2533650"/>
          </a:xfrm>
        </p:grpSpPr>
        <p:grpSp>
          <p:nvGrpSpPr>
            <p:cNvPr id="5" name="Group 21"/>
            <p:cNvGrpSpPr/>
            <p:nvPr/>
          </p:nvGrpSpPr>
          <p:grpSpPr>
            <a:xfrm>
              <a:off x="838200" y="2743200"/>
              <a:ext cx="295275" cy="1771650"/>
              <a:chOff x="838200" y="2006600"/>
              <a:chExt cx="295275" cy="1771650"/>
            </a:xfrm>
          </p:grpSpPr>
          <p:pic>
            <p:nvPicPr>
              <p:cNvPr id="2050" name="Picture 2"/>
              <p:cNvPicPr>
                <a:picLocks noChangeAspect="1" noChangeArrowheads="1"/>
              </p:cNvPicPr>
              <p:nvPr/>
            </p:nvPicPr>
            <p:blipFill>
              <a:blip r:embed="rId3" cstate="print"/>
              <a:srcRect/>
              <a:stretch>
                <a:fillRect/>
              </a:stretch>
            </p:blipFill>
            <p:spPr bwMode="auto">
              <a:xfrm>
                <a:off x="838200" y="2006600"/>
                <a:ext cx="285750" cy="2952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838200" y="2387600"/>
                <a:ext cx="285750" cy="28575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838200" y="2768600"/>
                <a:ext cx="295275" cy="285750"/>
              </a:xfrm>
              <a:prstGeom prst="rect">
                <a:avLst/>
              </a:prstGeom>
              <a:noFill/>
              <a:ln w="9525">
                <a:noFill/>
                <a:miter lim="800000"/>
                <a:headEnd/>
                <a:tailEnd/>
              </a:ln>
            </p:spPr>
          </p:pic>
          <p:pic>
            <p:nvPicPr>
              <p:cNvPr id="19" name="Picture 9"/>
              <p:cNvPicPr>
                <a:picLocks noChangeAspect="1" noChangeArrowheads="1"/>
              </p:cNvPicPr>
              <p:nvPr/>
            </p:nvPicPr>
            <p:blipFill>
              <a:blip r:embed="rId6" cstate="print"/>
              <a:srcRect/>
              <a:stretch>
                <a:fillRect/>
              </a:stretch>
            </p:blipFill>
            <p:spPr bwMode="auto">
              <a:xfrm>
                <a:off x="838200" y="3454400"/>
                <a:ext cx="285750" cy="323850"/>
              </a:xfrm>
              <a:prstGeom prst="rect">
                <a:avLst/>
              </a:prstGeom>
              <a:noFill/>
              <a:ln w="9525">
                <a:noFill/>
                <a:miter lim="800000"/>
                <a:headEnd/>
                <a:tailEnd/>
              </a:ln>
            </p:spPr>
          </p:pic>
          <p:pic>
            <p:nvPicPr>
              <p:cNvPr id="20" name="Picture 9"/>
              <p:cNvPicPr>
                <a:picLocks noChangeAspect="1" noChangeArrowheads="1"/>
              </p:cNvPicPr>
              <p:nvPr/>
            </p:nvPicPr>
            <p:blipFill>
              <a:blip r:embed="rId6" cstate="print"/>
              <a:srcRect/>
              <a:stretch>
                <a:fillRect/>
              </a:stretch>
            </p:blipFill>
            <p:spPr bwMode="auto">
              <a:xfrm>
                <a:off x="838200" y="3073400"/>
                <a:ext cx="285750" cy="323850"/>
              </a:xfrm>
              <a:prstGeom prst="rect">
                <a:avLst/>
              </a:prstGeom>
              <a:noFill/>
              <a:ln w="9525">
                <a:noFill/>
                <a:miter lim="800000"/>
                <a:headEnd/>
                <a:tailEnd/>
              </a:ln>
            </p:spPr>
          </p:pic>
        </p:grpSp>
        <p:pic>
          <p:nvPicPr>
            <p:cNvPr id="23" name="Picture 10"/>
            <p:cNvPicPr>
              <a:picLocks noChangeAspect="1" noChangeArrowheads="1"/>
            </p:cNvPicPr>
            <p:nvPr/>
          </p:nvPicPr>
          <p:blipFill>
            <a:blip r:embed="rId7" cstate="print"/>
            <a:srcRect/>
            <a:stretch>
              <a:fillRect/>
            </a:stretch>
          </p:blipFill>
          <p:spPr bwMode="auto">
            <a:xfrm>
              <a:off x="895350" y="1981200"/>
              <a:ext cx="228600" cy="295275"/>
            </a:xfrm>
            <a:prstGeom prst="rect">
              <a:avLst/>
            </a:prstGeom>
            <a:noFill/>
            <a:ln w="9525">
              <a:noFill/>
              <a:miter lim="800000"/>
              <a:headEnd/>
              <a:tailEnd/>
            </a:ln>
          </p:spPr>
        </p:pic>
        <p:pic>
          <p:nvPicPr>
            <p:cNvPr id="24" name="Picture 11"/>
            <p:cNvPicPr>
              <a:picLocks noChangeAspect="1" noChangeArrowheads="1"/>
            </p:cNvPicPr>
            <p:nvPr/>
          </p:nvPicPr>
          <p:blipFill>
            <a:blip r:embed="rId8" cstate="print"/>
            <a:srcRect/>
            <a:stretch>
              <a:fillRect/>
            </a:stretch>
          </p:blipFill>
          <p:spPr bwMode="auto">
            <a:xfrm>
              <a:off x="895350" y="2362200"/>
              <a:ext cx="247650" cy="285750"/>
            </a:xfrm>
            <a:prstGeom prst="rect">
              <a:avLst/>
            </a:prstGeom>
            <a:noFill/>
            <a:ln w="9525">
              <a:noFill/>
              <a:miter lim="800000"/>
              <a:headEnd/>
              <a:tailEnd/>
            </a:ln>
          </p:spPr>
        </p:pic>
      </p:grpSp>
    </p:spTree>
    <p:extLst>
      <p:ext uri="{BB962C8B-B14F-4D97-AF65-F5344CB8AC3E}">
        <p14:creationId xmlns:p14="http://schemas.microsoft.com/office/powerpoint/2010/main" val="2833024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ecrt</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27</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2362200" y="1752600"/>
            <a:ext cx="4940948" cy="3581400"/>
          </a:xfrm>
        </p:spPr>
      </p:pic>
      <p:sp>
        <p:nvSpPr>
          <p:cNvPr id="7" name="Rectangle 6"/>
          <p:cNvSpPr/>
          <p:nvPr/>
        </p:nvSpPr>
        <p:spPr>
          <a:xfrm>
            <a:off x="914400" y="914400"/>
            <a:ext cx="7315200" cy="762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Central Office for Sponsored Programs (OSP) oversees Effort Reporting compliance for University</a:t>
            </a:r>
            <a:endParaRPr lang="en-US" b="1" dirty="0">
              <a:solidFill>
                <a:schemeClr val="tx1"/>
              </a:solidFill>
            </a:endParaRPr>
          </a:p>
        </p:txBody>
      </p:sp>
      <p:sp>
        <p:nvSpPr>
          <p:cNvPr id="9" name="TextBox 8"/>
          <p:cNvSpPr txBox="1"/>
          <p:nvPr/>
        </p:nvSpPr>
        <p:spPr>
          <a:xfrm>
            <a:off x="1295400" y="5334000"/>
            <a:ext cx="6553200" cy="1200329"/>
          </a:xfrm>
          <a:prstGeom prst="rect">
            <a:avLst/>
          </a:prstGeom>
          <a:noFill/>
        </p:spPr>
        <p:txBody>
          <a:bodyPr wrap="square" rtlCol="0">
            <a:spAutoFit/>
          </a:bodyPr>
          <a:lstStyle/>
          <a:p>
            <a:pPr algn="ctr"/>
            <a:r>
              <a:rPr lang="en-US" b="1" dirty="0" smtClean="0">
                <a:solidFill>
                  <a:schemeClr val="bg1"/>
                </a:solidFill>
              </a:rPr>
              <a:t>Role determines which </a:t>
            </a:r>
            <a:r>
              <a:rPr lang="en-US" b="1" dirty="0" err="1" smtClean="0">
                <a:solidFill>
                  <a:schemeClr val="bg1"/>
                </a:solidFill>
              </a:rPr>
              <a:t>ecrt</a:t>
            </a:r>
            <a:r>
              <a:rPr lang="en-US" b="1" dirty="0" smtClean="0">
                <a:solidFill>
                  <a:schemeClr val="bg1"/>
                </a:solidFill>
              </a:rPr>
              <a:t> functions and information you can access, this is tied to your Harvard ID and PIN login</a:t>
            </a:r>
          </a:p>
          <a:p>
            <a:endParaRPr lang="en-US" dirty="0" smtClean="0"/>
          </a:p>
          <a:p>
            <a:endParaRPr lang="en-US" dirty="0"/>
          </a:p>
        </p:txBody>
      </p:sp>
      <p:sp>
        <p:nvSpPr>
          <p:cNvPr id="11" name="TextBox 10"/>
          <p:cNvSpPr txBox="1"/>
          <p:nvPr/>
        </p:nvSpPr>
        <p:spPr>
          <a:xfrm>
            <a:off x="533400" y="4419600"/>
            <a:ext cx="1905000" cy="830997"/>
          </a:xfrm>
          <a:prstGeom prst="rect">
            <a:avLst/>
          </a:prstGeom>
          <a:noFill/>
          <a:ln w="19050">
            <a:solidFill>
              <a:schemeClr val="tx1"/>
            </a:solidFill>
          </a:ln>
        </p:spPr>
        <p:txBody>
          <a:bodyPr wrap="square" rtlCol="0">
            <a:spAutoFit/>
          </a:bodyPr>
          <a:lstStyle/>
          <a:p>
            <a:pPr algn="ctr"/>
            <a:r>
              <a:rPr lang="en-US" sz="1600" dirty="0" smtClean="0"/>
              <a:t>Structure is typical of a larger department</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 Effort Coordinator</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28</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152400" y="838200"/>
            <a:ext cx="4724400" cy="4247317"/>
          </a:xfrm>
          <a:prstGeom prst="rect">
            <a:avLst/>
          </a:prstGeom>
          <a:noFill/>
        </p:spPr>
        <p:txBody>
          <a:bodyPr wrap="square" rtlCol="0">
            <a:spAutoFit/>
          </a:bodyPr>
          <a:lstStyle/>
          <a:p>
            <a:pPr marL="182880" indent="-182880">
              <a:buFont typeface="Arial" pitchFamily="34" charset="0"/>
              <a:buChar char="•"/>
            </a:pPr>
            <a:r>
              <a:rPr lang="en-US" dirty="0" smtClean="0"/>
              <a:t>Direct point of contact between TUB and Central.</a:t>
            </a:r>
          </a:p>
          <a:p>
            <a:pPr marL="182880" indent="-182880">
              <a:buFont typeface="Arial" pitchFamily="34" charset="0"/>
              <a:buChar char="•"/>
            </a:pPr>
            <a:r>
              <a:rPr lang="en-US" dirty="0" smtClean="0"/>
              <a:t>Responsible for supporting and communicating policy and process changes from Central to TUB.</a:t>
            </a:r>
          </a:p>
          <a:p>
            <a:pPr marL="182880" indent="-182880">
              <a:buFont typeface="Arial" pitchFamily="34" charset="0"/>
              <a:buChar char="•"/>
            </a:pPr>
            <a:r>
              <a:rPr lang="en-US" dirty="0" smtClean="0"/>
              <a:t>Contacts Central with any compliance issues or questions.</a:t>
            </a:r>
          </a:p>
          <a:p>
            <a:pPr marL="182880" indent="-182880">
              <a:buFont typeface="Arial" pitchFamily="34" charset="0"/>
              <a:buChar char="•"/>
            </a:pPr>
            <a:r>
              <a:rPr lang="en-US" dirty="0" smtClean="0"/>
              <a:t>Facilitates all Effort Reporting for their TUB.</a:t>
            </a:r>
          </a:p>
          <a:p>
            <a:pPr marL="182880" indent="-182880">
              <a:buFont typeface="Arial" pitchFamily="34" charset="0"/>
              <a:buChar char="•"/>
            </a:pPr>
            <a:r>
              <a:rPr lang="en-US" dirty="0" smtClean="0"/>
              <a:t>Monitors and manages Effort Reporting</a:t>
            </a:r>
          </a:p>
          <a:p>
            <a:pPr marL="182880" indent="-182880">
              <a:buFont typeface="Arial" pitchFamily="34" charset="0"/>
              <a:buChar char="•"/>
            </a:pPr>
            <a:r>
              <a:rPr lang="en-US" dirty="0" smtClean="0"/>
              <a:t>Oversees the local school-level implementation of effort reporting.</a:t>
            </a:r>
          </a:p>
          <a:p>
            <a:pPr marL="182880" indent="-182880">
              <a:buFont typeface="Arial" pitchFamily="34" charset="0"/>
              <a:buChar char="•"/>
            </a:pPr>
            <a:r>
              <a:rPr lang="en-US" dirty="0" smtClean="0"/>
              <a:t>Reviews and approves requests for authorized certifier designees for quarterly project effort statements.  </a:t>
            </a:r>
            <a:endParaRPr lang="en-US" dirty="0"/>
          </a:p>
        </p:txBody>
      </p:sp>
      <p:sp>
        <p:nvSpPr>
          <p:cNvPr id="9" name="Oval 8"/>
          <p:cNvSpPr/>
          <p:nvPr/>
        </p:nvSpPr>
        <p:spPr>
          <a:xfrm>
            <a:off x="5715000" y="914400"/>
            <a:ext cx="1752600" cy="1447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(Secondary) Effort Coordinator (PEC/SEC)</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29</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304800" y="1335881"/>
            <a:ext cx="3810000" cy="3970318"/>
          </a:xfrm>
          <a:prstGeom prst="rect">
            <a:avLst/>
          </a:prstGeom>
          <a:noFill/>
        </p:spPr>
        <p:txBody>
          <a:bodyPr wrap="square" rtlCol="0">
            <a:spAutoFit/>
          </a:bodyPr>
          <a:lstStyle/>
          <a:p>
            <a:pPr marL="182880" indent="-182880">
              <a:buFont typeface="Arial" pitchFamily="34" charset="0"/>
              <a:buChar char="•"/>
            </a:pPr>
            <a:r>
              <a:rPr lang="en-US" dirty="0" smtClean="0"/>
              <a:t>Each department has a Primary Effort Coordinator (PEC).</a:t>
            </a:r>
          </a:p>
          <a:p>
            <a:pPr marL="182880" indent="-182880">
              <a:buFont typeface="Arial" pitchFamily="34" charset="0"/>
              <a:buChar char="•"/>
            </a:pPr>
            <a:r>
              <a:rPr lang="en-US" dirty="0" smtClean="0"/>
              <a:t>Facilitates all Effort Reporting for their department.</a:t>
            </a:r>
          </a:p>
          <a:p>
            <a:pPr marL="182880" indent="-182880">
              <a:buFont typeface="Arial" pitchFamily="34" charset="0"/>
              <a:buChar char="•"/>
            </a:pPr>
            <a:r>
              <a:rPr lang="en-US" dirty="0" smtClean="0"/>
              <a:t>Monitors and manages Effort Reporting for their department.</a:t>
            </a:r>
          </a:p>
          <a:p>
            <a:pPr marL="182880" indent="-182880">
              <a:buFont typeface="Arial" pitchFamily="34" charset="0"/>
              <a:buChar char="•"/>
            </a:pPr>
            <a:r>
              <a:rPr lang="en-US" dirty="0" smtClean="0"/>
              <a:t>One or more Secondary Effort Coordinators (SEC) can be identified.</a:t>
            </a:r>
            <a:endParaRPr lang="en-US" dirty="0"/>
          </a:p>
          <a:p>
            <a:pPr marL="182880" indent="-182880">
              <a:buFont typeface="Arial" pitchFamily="34" charset="0"/>
              <a:buChar char="•"/>
            </a:pPr>
            <a:r>
              <a:rPr lang="en-US" dirty="0"/>
              <a:t>Secondary Effort Coordinators (SEC</a:t>
            </a:r>
            <a:r>
              <a:rPr lang="en-US" dirty="0" smtClean="0"/>
              <a:t>) serve as a back-up and can perform most of the same functions as Primary Effort Coordinators.</a:t>
            </a:r>
          </a:p>
        </p:txBody>
      </p:sp>
      <p:sp>
        <p:nvSpPr>
          <p:cNvPr id="9" name="Oval 8"/>
          <p:cNvSpPr/>
          <p:nvPr/>
        </p:nvSpPr>
        <p:spPr>
          <a:xfrm>
            <a:off x="3962400" y="1828800"/>
            <a:ext cx="5181600" cy="1447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900" y="5334000"/>
            <a:ext cx="6934200" cy="923330"/>
          </a:xfrm>
          <a:prstGeom prst="rect">
            <a:avLst/>
          </a:prstGeom>
          <a:noFill/>
        </p:spPr>
        <p:txBody>
          <a:bodyPr wrap="square" rtlCol="0">
            <a:spAutoFit/>
          </a:bodyPr>
          <a:lstStyle/>
          <a:p>
            <a:pPr algn="ctr"/>
            <a:r>
              <a:rPr lang="en-US" b="1" dirty="0">
                <a:solidFill>
                  <a:schemeClr val="bg1"/>
                </a:solidFill>
              </a:rPr>
              <a:t>Role determines which ecrt functions and information you can access, this is tied to your Harvard ID and PIN </a:t>
            </a:r>
            <a:r>
              <a:rPr lang="en-US" b="1" dirty="0" smtClean="0">
                <a:solidFill>
                  <a:schemeClr val="bg1"/>
                </a:solidFill>
              </a:rPr>
              <a:t>login</a:t>
            </a:r>
            <a:endParaRPr lang="en-US" b="1" dirty="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Certify Effort?</a:t>
            </a:r>
            <a:endParaRPr lang="en-US" dirty="0"/>
          </a:p>
        </p:txBody>
      </p:sp>
      <p:sp>
        <p:nvSpPr>
          <p:cNvPr id="3" name="Content Placeholder 2"/>
          <p:cNvSpPr>
            <a:spLocks noGrp="1"/>
          </p:cNvSpPr>
          <p:nvPr>
            <p:ph idx="1"/>
          </p:nvPr>
        </p:nvSpPr>
        <p:spPr>
          <a:xfrm>
            <a:off x="457200" y="1066800"/>
            <a:ext cx="8305800" cy="4724400"/>
          </a:xfrm>
        </p:spPr>
        <p:txBody>
          <a:bodyPr/>
          <a:lstStyle/>
          <a:p>
            <a:r>
              <a:rPr lang="en-US" sz="1700" dirty="0">
                <a:solidFill>
                  <a:schemeClr val="tx1"/>
                </a:solidFill>
              </a:rPr>
              <a:t>Effort - Effort is the proportion of time spent on any activity and expressed as a percentage of the total professional activity for which an individual is employed by the institution, regardless of the appointment (e.g., 0.5 FTE, 0.625 FTE, 1.0 FTE)</a:t>
            </a:r>
          </a:p>
          <a:p>
            <a:r>
              <a:rPr lang="en-US" sz="1700" dirty="0">
                <a:solidFill>
                  <a:schemeClr val="tx1"/>
                </a:solidFill>
              </a:rPr>
              <a:t>Salary is charged based on an </a:t>
            </a:r>
            <a:r>
              <a:rPr lang="en-US" sz="1700" u="sng" dirty="0">
                <a:solidFill>
                  <a:schemeClr val="tx1"/>
                </a:solidFill>
              </a:rPr>
              <a:t>estimate</a:t>
            </a:r>
            <a:r>
              <a:rPr lang="en-US" sz="1700" dirty="0">
                <a:solidFill>
                  <a:schemeClr val="tx1"/>
                </a:solidFill>
              </a:rPr>
              <a:t> of how effort will be expended; must then verify how effort was </a:t>
            </a:r>
            <a:r>
              <a:rPr lang="en-US" sz="1700" u="sng" dirty="0">
                <a:solidFill>
                  <a:schemeClr val="tx1"/>
                </a:solidFill>
              </a:rPr>
              <a:t>actually</a:t>
            </a:r>
            <a:r>
              <a:rPr lang="en-US" sz="1700" dirty="0">
                <a:solidFill>
                  <a:schemeClr val="tx1"/>
                </a:solidFill>
              </a:rPr>
              <a:t> expended so that the charges are appropriate</a:t>
            </a:r>
          </a:p>
          <a:p>
            <a:r>
              <a:rPr lang="en-US" sz="1700" dirty="0">
                <a:solidFill>
                  <a:schemeClr val="tx1"/>
                </a:solidFill>
              </a:rPr>
              <a:t>Certification is a means of verifying that appropriate labor expenses were charged to sponsored agreements and ensures proper use of sponsored funds</a:t>
            </a:r>
          </a:p>
          <a:p>
            <a:pPr lvl="1"/>
            <a:r>
              <a:rPr lang="en-US" sz="1700" dirty="0">
                <a:solidFill>
                  <a:schemeClr val="tx1"/>
                </a:solidFill>
              </a:rPr>
              <a:t>Effort directly charged to a sponsored project</a:t>
            </a:r>
          </a:p>
          <a:p>
            <a:pPr lvl="1"/>
            <a:r>
              <a:rPr lang="en-US" sz="1700" dirty="0">
                <a:solidFill>
                  <a:schemeClr val="tx1"/>
                </a:solidFill>
              </a:rPr>
              <a:t>Effort cost shared to the sponsored project (expended in support of the project but paid by Harvard)</a:t>
            </a:r>
          </a:p>
          <a:p>
            <a:pPr lvl="1"/>
            <a:r>
              <a:rPr lang="en-US" sz="1700" dirty="0">
                <a:solidFill>
                  <a:schemeClr val="tx1"/>
                </a:solidFill>
              </a:rPr>
              <a:t>Documents that commitments to the project or cost share have been met</a:t>
            </a:r>
          </a:p>
          <a:p>
            <a:r>
              <a:rPr lang="en-US" sz="1700" dirty="0">
                <a:solidFill>
                  <a:schemeClr val="tx1"/>
                </a:solidFill>
              </a:rPr>
              <a:t>Labor expenses typically represent the majority of direct costs of research (therefore, auditors focus here first)</a:t>
            </a:r>
          </a:p>
          <a:p>
            <a:r>
              <a:rPr lang="en-US" sz="1700" dirty="0">
                <a:solidFill>
                  <a:schemeClr val="tx1"/>
                </a:solidFill>
              </a:rPr>
              <a:t>Captures academic department cost, which is part of the administrative (F&amp;A) cost rate</a:t>
            </a:r>
          </a:p>
        </p:txBody>
      </p:sp>
      <p:sp>
        <p:nvSpPr>
          <p:cNvPr id="4" name="Slide Number Placeholder 3"/>
          <p:cNvSpPr>
            <a:spLocks noGrp="1"/>
          </p:cNvSpPr>
          <p:nvPr>
            <p:ph type="sldNum" sz="quarter" idx="10"/>
          </p:nvPr>
        </p:nvSpPr>
        <p:spPr/>
        <p:txBody>
          <a:bodyPr/>
          <a:lstStyle/>
          <a:p>
            <a:fld id="{57143C14-4DDE-4688-8B99-FB59BAAC6260}" type="slidenum">
              <a:rPr lang="en-US" smtClean="0"/>
              <a:pPr/>
              <a:t>3</a:t>
            </a:fld>
            <a:endParaRPr lang="en-US" dirty="0"/>
          </a:p>
        </p:txBody>
      </p:sp>
    </p:spTree>
    <p:extLst>
      <p:ext uri="{BB962C8B-B14F-4D97-AF65-F5344CB8AC3E}">
        <p14:creationId xmlns:p14="http://schemas.microsoft.com/office/powerpoint/2010/main" val="2008774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Manager (GM)</a:t>
            </a:r>
            <a:endParaRPr lang="en-US"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30</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304800" y="1287482"/>
            <a:ext cx="3733800" cy="3970318"/>
          </a:xfrm>
          <a:prstGeom prst="rect">
            <a:avLst/>
          </a:prstGeom>
          <a:noFill/>
        </p:spPr>
        <p:txBody>
          <a:bodyPr wrap="square" rtlCol="0">
            <a:spAutoFit/>
          </a:bodyPr>
          <a:lstStyle/>
          <a:p>
            <a:pPr marL="182880" indent="-182880">
              <a:buFont typeface="Arial" pitchFamily="34" charset="0"/>
              <a:buChar char="•"/>
            </a:pPr>
            <a:r>
              <a:rPr lang="en-US" dirty="0" smtClean="0"/>
              <a:t>Each department has one or more Grant Managers (GM).</a:t>
            </a:r>
          </a:p>
          <a:p>
            <a:pPr marL="182880" indent="-182880">
              <a:buFont typeface="Arial" pitchFamily="34" charset="0"/>
              <a:buChar char="•"/>
            </a:pPr>
            <a:r>
              <a:rPr lang="en-US" dirty="0" smtClean="0"/>
              <a:t>Responsible for managing and monitoring the Effort Reporting of their assigned Certifiers (faculty, Principal Investigators, </a:t>
            </a:r>
            <a:r>
              <a:rPr lang="en-US" dirty="0"/>
              <a:t>and other academic professionals</a:t>
            </a:r>
            <a:r>
              <a:rPr lang="en-US" dirty="0" smtClean="0"/>
              <a:t>).</a:t>
            </a:r>
          </a:p>
          <a:p>
            <a:pPr marL="182880" indent="-182880">
              <a:buFont typeface="Arial" pitchFamily="34" charset="0"/>
              <a:buChar char="•"/>
            </a:pPr>
            <a:r>
              <a:rPr lang="en-US" dirty="0" smtClean="0"/>
              <a:t>Ultimate responsibility to review the Certification Statements of their assigned Certifiers.</a:t>
            </a:r>
          </a:p>
          <a:p>
            <a:pPr marL="182880" indent="-182880">
              <a:buFont typeface="Arial" pitchFamily="34" charset="0"/>
              <a:buChar char="•"/>
            </a:pPr>
            <a:r>
              <a:rPr lang="en-US" dirty="0" smtClean="0"/>
              <a:t>GM ensures that Certification Statements accurately reflect source or sources of funding.</a:t>
            </a:r>
          </a:p>
          <a:p>
            <a:pPr marL="182880" indent="-182880"/>
            <a:endParaRPr lang="en-US" dirty="0" smtClean="0"/>
          </a:p>
        </p:txBody>
      </p:sp>
      <p:sp>
        <p:nvSpPr>
          <p:cNvPr id="9" name="Oval 8"/>
          <p:cNvSpPr/>
          <p:nvPr/>
        </p:nvSpPr>
        <p:spPr>
          <a:xfrm>
            <a:off x="4419600" y="2819400"/>
            <a:ext cx="4267200" cy="1143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0" y="5334000"/>
            <a:ext cx="7315200" cy="646331"/>
          </a:xfrm>
          <a:prstGeom prst="rect">
            <a:avLst/>
          </a:prstGeom>
          <a:noFill/>
        </p:spPr>
        <p:txBody>
          <a:bodyPr wrap="square" rtlCol="0">
            <a:spAutoFit/>
          </a:bodyPr>
          <a:lstStyle/>
          <a:p>
            <a:pPr algn="ctr"/>
            <a:r>
              <a:rPr lang="en-US" b="1" dirty="0" smtClean="0">
                <a:solidFill>
                  <a:schemeClr val="bg1"/>
                </a:solidFill>
              </a:rPr>
              <a:t>PEC/SEC a responsible for making sure that every certifier is assigned to a grant manager within the system</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Certifiers</a:t>
            </a:r>
            <a:endParaRPr lang="en-US" strike="sngStrike"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31</a:t>
            </a:fld>
            <a:endParaRPr lang="en-US" dirty="0"/>
          </a:p>
        </p:txBody>
      </p:sp>
      <p:sp>
        <p:nvSpPr>
          <p:cNvPr id="8" name="Rectangle 7"/>
          <p:cNvSpPr/>
          <p:nvPr/>
        </p:nvSpPr>
        <p:spPr>
          <a:xfrm>
            <a:off x="2286000" y="2767281"/>
            <a:ext cx="4572000" cy="400110"/>
          </a:xfrm>
          <a:prstGeom prst="rect">
            <a:avLst/>
          </a:prstGeom>
        </p:spPr>
        <p:txBody>
          <a:bodyPr>
            <a:spAutoFit/>
          </a:bodyPr>
          <a:lstStyle/>
          <a:p>
            <a:pPr marL="742950" lvl="1" indent="-285750">
              <a:spcBef>
                <a:spcPct val="20000"/>
              </a:spcBef>
              <a:buFontTx/>
              <a:buChar char="–"/>
            </a:pPr>
            <a:endParaRPr lang="en-US" sz="2000" b="1" dirty="0"/>
          </a:p>
        </p:txBody>
      </p:sp>
      <p:pic>
        <p:nvPicPr>
          <p:cNvPr id="10" name="Content Placeholder 9" descr="ecrt Roles.png"/>
          <p:cNvPicPr>
            <a:picLocks noGrp="1" noChangeAspect="1"/>
          </p:cNvPicPr>
          <p:nvPr>
            <p:ph idx="1"/>
          </p:nvPr>
        </p:nvPicPr>
        <p:blipFill>
          <a:blip r:embed="rId3" cstate="print"/>
          <a:stretch>
            <a:fillRect/>
          </a:stretch>
        </p:blipFill>
        <p:spPr>
          <a:xfrm>
            <a:off x="4267200" y="1313604"/>
            <a:ext cx="4603792" cy="3337016"/>
          </a:xfrm>
        </p:spPr>
      </p:pic>
      <p:sp>
        <p:nvSpPr>
          <p:cNvPr id="7" name="TextBox 6"/>
          <p:cNvSpPr txBox="1"/>
          <p:nvPr/>
        </p:nvSpPr>
        <p:spPr>
          <a:xfrm>
            <a:off x="304800" y="1259681"/>
            <a:ext cx="4038600" cy="3416320"/>
          </a:xfrm>
          <a:prstGeom prst="rect">
            <a:avLst/>
          </a:prstGeom>
          <a:noFill/>
        </p:spPr>
        <p:txBody>
          <a:bodyPr wrap="square" rtlCol="0">
            <a:spAutoFit/>
          </a:bodyPr>
          <a:lstStyle/>
          <a:p>
            <a:pPr marL="182880" indent="-182880">
              <a:buFont typeface="Arial" pitchFamily="34" charset="0"/>
              <a:buChar char="•"/>
            </a:pPr>
            <a:r>
              <a:rPr lang="en-US" dirty="0" smtClean="0"/>
              <a:t>Faculty, Principal Investigators, </a:t>
            </a:r>
            <a:r>
              <a:rPr lang="en-US" dirty="0"/>
              <a:t>and other academic professionals paid in object code 6030</a:t>
            </a:r>
            <a:r>
              <a:rPr lang="en-US" dirty="0" smtClean="0"/>
              <a:t> are identified as certifiers within the application.</a:t>
            </a:r>
          </a:p>
          <a:p>
            <a:pPr marL="182880" indent="-182880">
              <a:buFont typeface="Arial" pitchFamily="34" charset="0"/>
              <a:buChar char="•"/>
            </a:pPr>
            <a:r>
              <a:rPr lang="en-US" dirty="0" smtClean="0"/>
              <a:t>Certifiers are responsible for confirming or certifying their effort and that of their assigned staff.</a:t>
            </a:r>
          </a:p>
          <a:p>
            <a:pPr marL="182880" indent="-182880">
              <a:buFont typeface="Arial" pitchFamily="34" charset="0"/>
              <a:buChar char="•"/>
            </a:pPr>
            <a:r>
              <a:rPr lang="en-US" dirty="0" smtClean="0"/>
              <a:t>If a change or adjustment needs to be made to a statement the Primary Effort Coordinator (PEC) should be notified via email using the Get Help link provided within the system.</a:t>
            </a:r>
          </a:p>
        </p:txBody>
      </p:sp>
      <p:sp>
        <p:nvSpPr>
          <p:cNvPr id="9" name="Oval 8"/>
          <p:cNvSpPr/>
          <p:nvPr/>
        </p:nvSpPr>
        <p:spPr>
          <a:xfrm>
            <a:off x="4343400" y="3657600"/>
            <a:ext cx="4343400" cy="1143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5334000"/>
            <a:ext cx="7772400" cy="646331"/>
          </a:xfrm>
          <a:prstGeom prst="rect">
            <a:avLst/>
          </a:prstGeom>
          <a:noFill/>
        </p:spPr>
        <p:txBody>
          <a:bodyPr wrap="square" rtlCol="0">
            <a:spAutoFit/>
          </a:bodyPr>
          <a:lstStyle/>
          <a:p>
            <a:pPr algn="ctr"/>
            <a:r>
              <a:rPr lang="en-US" b="1" dirty="0" smtClean="0">
                <a:solidFill>
                  <a:schemeClr val="bg1"/>
                </a:solidFill>
              </a:rPr>
              <a:t>Best Recommended Practice: cc: your Grant Manager when using Get Help to send message that corrections are necessary.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ecrt</a:t>
            </a:r>
            <a:endParaRPr lang="en-US" dirty="0"/>
          </a:p>
        </p:txBody>
      </p:sp>
      <p:sp>
        <p:nvSpPr>
          <p:cNvPr id="3" name="Content Placeholder 2"/>
          <p:cNvSpPr>
            <a:spLocks noGrp="1"/>
          </p:cNvSpPr>
          <p:nvPr>
            <p:ph idx="1"/>
          </p:nvPr>
        </p:nvSpPr>
        <p:spPr>
          <a:xfrm>
            <a:off x="457200" y="838200"/>
            <a:ext cx="8305800" cy="4038600"/>
          </a:xfrm>
        </p:spPr>
        <p:txBody>
          <a:bodyPr/>
          <a:lstStyle/>
          <a:p>
            <a:pPr lvl="1">
              <a:buNone/>
            </a:pPr>
            <a:endParaRPr lang="en-US" dirty="0" smtClean="0"/>
          </a:p>
          <a:p>
            <a:pPr>
              <a:lnSpc>
                <a:spcPct val="90000"/>
              </a:lnSpc>
            </a:pPr>
            <a:r>
              <a:rPr lang="en-US" dirty="0" smtClean="0">
                <a:solidFill>
                  <a:schemeClr val="tx1"/>
                </a:solidFill>
              </a:rPr>
              <a:t>Recommended Browser with ecrt is Firefox</a:t>
            </a:r>
          </a:p>
          <a:p>
            <a:pPr>
              <a:lnSpc>
                <a:spcPct val="90000"/>
              </a:lnSpc>
            </a:pPr>
            <a:r>
              <a:rPr lang="en-US" dirty="0" smtClean="0">
                <a:solidFill>
                  <a:schemeClr val="tx1"/>
                </a:solidFill>
              </a:rPr>
              <a:t>Obtain access through your school’s ecrt Authorized Requestor</a:t>
            </a:r>
          </a:p>
          <a:p>
            <a:pPr>
              <a:lnSpc>
                <a:spcPct val="90000"/>
              </a:lnSpc>
            </a:pPr>
            <a:r>
              <a:rPr lang="en-US" dirty="0" smtClean="0">
                <a:solidFill>
                  <a:schemeClr val="tx1"/>
                </a:solidFill>
              </a:rPr>
              <a:t>Best recommended practice is to bookmark the URL for easy access in the future BEFORE you log in.</a:t>
            </a:r>
          </a:p>
          <a:p>
            <a:pPr>
              <a:lnSpc>
                <a:spcPct val="90000"/>
              </a:lnSpc>
            </a:pPr>
            <a:r>
              <a:rPr lang="en-US" b="1" dirty="0" smtClean="0">
                <a:solidFill>
                  <a:schemeClr val="tx1"/>
                </a:solidFill>
                <a:hlinkClick r:id="rId3"/>
              </a:rPr>
              <a:t>https://ecrt.harvard.edu/ecrt/</a:t>
            </a:r>
            <a:endParaRPr lang="en-US" b="1" dirty="0" smtClean="0">
              <a:solidFill>
                <a:schemeClr val="tx1"/>
              </a:solidFill>
            </a:endParaRPr>
          </a:p>
          <a:p>
            <a:pPr>
              <a:lnSpc>
                <a:spcPct val="90000"/>
              </a:lnSpc>
              <a:buNone/>
            </a:pPr>
            <a:endParaRPr lang="en-US" dirty="0" smtClean="0"/>
          </a:p>
        </p:txBody>
      </p:sp>
      <p:sp>
        <p:nvSpPr>
          <p:cNvPr id="4" name="Slide Number Placeholder 3"/>
          <p:cNvSpPr>
            <a:spLocks noGrp="1"/>
          </p:cNvSpPr>
          <p:nvPr>
            <p:ph type="sldNum" sz="quarter" idx="10"/>
          </p:nvPr>
        </p:nvSpPr>
        <p:spPr/>
        <p:txBody>
          <a:bodyPr/>
          <a:lstStyle/>
          <a:p>
            <a:fld id="{57143C14-4DDE-4688-8B99-FB59BAAC6260}" type="slidenum">
              <a:rPr lang="en-US" smtClean="0"/>
              <a:pPr/>
              <a:t>32</a:t>
            </a:fld>
            <a:endParaRPr lang="en-US" dirty="0"/>
          </a:p>
        </p:txBody>
      </p:sp>
      <p:sp>
        <p:nvSpPr>
          <p:cNvPr id="5" name="TextBox 4"/>
          <p:cNvSpPr txBox="1"/>
          <p:nvPr/>
        </p:nvSpPr>
        <p:spPr>
          <a:xfrm>
            <a:off x="457200" y="5334000"/>
            <a:ext cx="8305800" cy="646331"/>
          </a:xfrm>
          <a:prstGeom prst="rect">
            <a:avLst/>
          </a:prstGeom>
          <a:noFill/>
        </p:spPr>
        <p:txBody>
          <a:bodyPr wrap="square" rtlCol="0">
            <a:spAutoFit/>
          </a:bodyPr>
          <a:lstStyle/>
          <a:p>
            <a:pPr algn="ctr"/>
            <a:r>
              <a:rPr lang="en-US" b="1" dirty="0" smtClean="0">
                <a:solidFill>
                  <a:schemeClr val="bg1"/>
                </a:solidFill>
              </a:rPr>
              <a:t>ecrt contains sensitive data, individuals working in ecrt should follow the guidelines stated in Confidentially Agreement signed in PeopleSoft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Reminder-Payroll Data Confidentiality</a:t>
            </a:r>
            <a:endParaRPr lang="en-US" dirty="0"/>
          </a:p>
        </p:txBody>
      </p:sp>
      <p:sp>
        <p:nvSpPr>
          <p:cNvPr id="4" name="Content Placeholder 3"/>
          <p:cNvSpPr>
            <a:spLocks noGrp="1"/>
          </p:cNvSpPr>
          <p:nvPr>
            <p:ph idx="1"/>
          </p:nvPr>
        </p:nvSpPr>
        <p:spPr/>
        <p:txBody>
          <a:bodyPr/>
          <a:lstStyle/>
          <a:p>
            <a:r>
              <a:rPr lang="en-US" dirty="0" smtClean="0">
                <a:solidFill>
                  <a:schemeClr val="tx1"/>
                </a:solidFill>
              </a:rPr>
              <a:t>In accordance with the </a:t>
            </a:r>
            <a:r>
              <a:rPr lang="en-US" b="1" dirty="0" smtClean="0">
                <a:solidFill>
                  <a:schemeClr val="tx1"/>
                </a:solidFill>
              </a:rPr>
              <a:t>University’s High Risk Confidential Information policy</a:t>
            </a:r>
            <a:r>
              <a:rPr lang="en-US" dirty="0" smtClean="0">
                <a:solidFill>
                  <a:schemeClr val="tx1"/>
                </a:solidFill>
              </a:rPr>
              <a:t>, it is important to remember that when viewing certification data, payroll percentages as well as dollar amounts may be viewed within the ecrt system.</a:t>
            </a:r>
          </a:p>
          <a:p>
            <a:r>
              <a:rPr lang="en-US" dirty="0" smtClean="0">
                <a:solidFill>
                  <a:schemeClr val="tx1"/>
                </a:solidFill>
              </a:rPr>
              <a:t>Grant Managers, Primary and Secondary Effort Coordinators, Tub Effort Coordinators and Central staff are reminded that </a:t>
            </a:r>
            <a:r>
              <a:rPr lang="en-US" b="1" dirty="0" smtClean="0">
                <a:solidFill>
                  <a:schemeClr val="tx1"/>
                </a:solidFill>
              </a:rPr>
              <a:t>this data is confidential</a:t>
            </a:r>
            <a:r>
              <a:rPr lang="en-US" dirty="0" smtClean="0">
                <a:solidFill>
                  <a:schemeClr val="tx1"/>
                </a:solidFill>
              </a:rPr>
              <a:t>, and that each staff member </a:t>
            </a:r>
            <a:r>
              <a:rPr lang="en-US" b="1" dirty="0" smtClean="0">
                <a:solidFill>
                  <a:schemeClr val="tx1"/>
                </a:solidFill>
              </a:rPr>
              <a:t>annually signs a confidentiality statement </a:t>
            </a:r>
            <a:r>
              <a:rPr lang="en-US" dirty="0" smtClean="0">
                <a:solidFill>
                  <a:schemeClr val="tx1"/>
                </a:solidFill>
              </a:rPr>
              <a:t>for the University.  It is expected that these guidelines will be strictly adhered to by anyone granted access to and viewing/working with Annual and Quarterly Effort Certification Statements and reports.</a:t>
            </a:r>
          </a:p>
          <a:p>
            <a:r>
              <a:rPr lang="en-US" dirty="0" smtClean="0">
                <a:solidFill>
                  <a:schemeClr val="tx1"/>
                </a:solidFill>
              </a:rPr>
              <a:t>For more information concerning the University’s security policy, please see: </a:t>
            </a:r>
            <a:r>
              <a:rPr lang="en-US" dirty="0" smtClean="0">
                <a:solidFill>
                  <a:srgbClr val="00B0F0"/>
                </a:solidFill>
                <a:hlinkClick r:id="rId3"/>
              </a:rPr>
              <a:t>http://www.security.harvard.edu/enterprise-security-policy</a:t>
            </a:r>
            <a:r>
              <a:rPr lang="en-US" dirty="0" smtClean="0">
                <a:solidFill>
                  <a:schemeClr val="tx1"/>
                </a:solidFill>
              </a:rPr>
              <a:t>. </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57143C14-4DDE-4688-8B99-FB59BAAC6260}" type="slidenum">
              <a:rPr lang="en-US" smtClean="0"/>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Guidance 2 CFR, Part 200</a:t>
            </a:r>
            <a:endParaRPr lang="en-US" dirty="0"/>
          </a:p>
        </p:txBody>
      </p:sp>
      <p:sp>
        <p:nvSpPr>
          <p:cNvPr id="8" name="Content Placeholder 7"/>
          <p:cNvSpPr>
            <a:spLocks noGrp="1"/>
          </p:cNvSpPr>
          <p:nvPr>
            <p:ph idx="1"/>
          </p:nvPr>
        </p:nvSpPr>
        <p:spPr>
          <a:xfrm>
            <a:off x="381000" y="914400"/>
            <a:ext cx="8305800" cy="5257800"/>
          </a:xfrm>
        </p:spPr>
        <p:txBody>
          <a:bodyPr/>
          <a:lstStyle/>
          <a:p>
            <a:pPr lvl="1">
              <a:buNone/>
            </a:pPr>
            <a:r>
              <a:rPr lang="en-US" b="1" dirty="0" smtClean="0">
                <a:solidFill>
                  <a:schemeClr val="tx1"/>
                </a:solidFill>
              </a:rPr>
              <a:t>As recipients of federal research funding, universities must abide by US Government Office of Management and Budget Uniform Guidance 2 CFR, Part 200</a:t>
            </a:r>
            <a:endParaRPr lang="en-US" strike="sngStrike" dirty="0" smtClean="0">
              <a:solidFill>
                <a:schemeClr val="tx1"/>
              </a:solidFill>
            </a:endParaRPr>
          </a:p>
          <a:p>
            <a:pPr>
              <a:buNone/>
            </a:pPr>
            <a:r>
              <a:rPr lang="en-US" sz="1800" dirty="0" smtClean="0">
                <a:solidFill>
                  <a:schemeClr val="tx1"/>
                </a:solidFill>
              </a:rPr>
              <a:t>Effort Reporting Requirements:</a:t>
            </a:r>
          </a:p>
          <a:p>
            <a:pPr lvl="0"/>
            <a:r>
              <a:rPr lang="en-US" sz="1800" dirty="0" smtClean="0">
                <a:solidFill>
                  <a:schemeClr val="tx1"/>
                </a:solidFill>
              </a:rPr>
              <a:t>After-the-fact activity reports must reflect the distribution of activity expended by employees, </a:t>
            </a:r>
            <a:r>
              <a:rPr lang="en-US" sz="1800" i="1" u="sng" dirty="0" smtClean="0">
                <a:solidFill>
                  <a:schemeClr val="tx1"/>
                </a:solidFill>
              </a:rPr>
              <a:t>as a percentage.</a:t>
            </a:r>
            <a:endParaRPr lang="en-US" sz="1800" dirty="0" smtClean="0">
              <a:solidFill>
                <a:schemeClr val="tx1"/>
              </a:solidFill>
            </a:endParaRPr>
          </a:p>
          <a:p>
            <a:pPr lvl="0"/>
            <a:r>
              <a:rPr lang="en-US" sz="1800" dirty="0" smtClean="0">
                <a:solidFill>
                  <a:schemeClr val="tx1"/>
                </a:solidFill>
              </a:rPr>
              <a:t>Report must reasonably reflect the activities for which employees are </a:t>
            </a:r>
            <a:r>
              <a:rPr lang="en-US" sz="1800" i="1" u="sng" dirty="0" smtClean="0">
                <a:solidFill>
                  <a:schemeClr val="tx1"/>
                </a:solidFill>
              </a:rPr>
              <a:t>compensated by the institution.</a:t>
            </a:r>
            <a:endParaRPr lang="en-US" sz="1800" dirty="0" smtClean="0">
              <a:solidFill>
                <a:schemeClr val="tx1"/>
              </a:solidFill>
            </a:endParaRPr>
          </a:p>
          <a:p>
            <a:pPr lvl="0"/>
            <a:r>
              <a:rPr lang="en-US" sz="1800" dirty="0" smtClean="0">
                <a:solidFill>
                  <a:schemeClr val="tx1"/>
                </a:solidFill>
              </a:rPr>
              <a:t>Must confirm that the distribution of activity represents </a:t>
            </a:r>
            <a:r>
              <a:rPr lang="en-US" sz="1800" i="1" u="sng" dirty="0" smtClean="0">
                <a:solidFill>
                  <a:schemeClr val="tx1"/>
                </a:solidFill>
              </a:rPr>
              <a:t>a reasonable estimate</a:t>
            </a:r>
            <a:r>
              <a:rPr lang="en-US" sz="1800" dirty="0" smtClean="0">
                <a:solidFill>
                  <a:schemeClr val="tx1"/>
                </a:solidFill>
              </a:rPr>
              <a:t> of the work performed by the employee during the period.</a:t>
            </a:r>
          </a:p>
          <a:p>
            <a:pPr lvl="0"/>
            <a:r>
              <a:rPr lang="en-US" sz="1800" dirty="0" smtClean="0">
                <a:solidFill>
                  <a:schemeClr val="tx1"/>
                </a:solidFill>
              </a:rPr>
              <a:t>Reports must be signed by the employee, principal investigator, or responsible official using </a:t>
            </a:r>
            <a:r>
              <a:rPr lang="en-US" sz="1800" i="1" u="sng" dirty="0" smtClean="0">
                <a:solidFill>
                  <a:schemeClr val="tx1"/>
                </a:solidFill>
              </a:rPr>
              <a:t>suitable means of verification</a:t>
            </a:r>
            <a:r>
              <a:rPr lang="en-US" sz="1800" dirty="0" smtClean="0">
                <a:solidFill>
                  <a:schemeClr val="tx1"/>
                </a:solidFill>
              </a:rPr>
              <a:t> that the work was performed.</a:t>
            </a:r>
          </a:p>
          <a:p>
            <a:pPr lvl="0"/>
            <a:r>
              <a:rPr lang="en-US" sz="1800" dirty="0" smtClean="0">
                <a:solidFill>
                  <a:schemeClr val="tx1"/>
                </a:solidFill>
              </a:rPr>
              <a:t>Confirmation of personnel costs charged to </a:t>
            </a:r>
            <a:r>
              <a:rPr lang="en-US" sz="1800" i="1" u="sng" dirty="0" smtClean="0">
                <a:solidFill>
                  <a:schemeClr val="tx1"/>
                </a:solidFill>
              </a:rPr>
              <a:t>sponsored agreements.</a:t>
            </a:r>
            <a:endParaRPr lang="en-US" sz="1800" dirty="0" smtClean="0">
              <a:solidFill>
                <a:schemeClr val="tx1"/>
              </a:solidFill>
            </a:endParaRPr>
          </a:p>
          <a:p>
            <a:pPr lvl="0"/>
            <a:r>
              <a:rPr lang="en-US" sz="1800" dirty="0" smtClean="0">
                <a:solidFill>
                  <a:schemeClr val="tx1"/>
                </a:solidFill>
              </a:rPr>
              <a:t>Certification of all employee activities on an integrated basis (i.e., </a:t>
            </a:r>
            <a:r>
              <a:rPr lang="en-US" sz="1800" i="1" u="sng" dirty="0" smtClean="0">
                <a:solidFill>
                  <a:schemeClr val="tx1"/>
                </a:solidFill>
              </a:rPr>
              <a:t>100% effort</a:t>
            </a:r>
            <a:r>
              <a:rPr lang="en-US" sz="1800" dirty="0" smtClean="0">
                <a:solidFill>
                  <a:schemeClr val="tx1"/>
                </a:solidFill>
              </a:rPr>
              <a:t>).</a:t>
            </a:r>
          </a:p>
          <a:p>
            <a:endParaRPr lang="en-US" dirty="0"/>
          </a:p>
        </p:txBody>
      </p:sp>
      <p:sp>
        <p:nvSpPr>
          <p:cNvPr id="6" name="Slide Number Placeholder 5"/>
          <p:cNvSpPr>
            <a:spLocks noGrp="1"/>
          </p:cNvSpPr>
          <p:nvPr>
            <p:ph type="sldNum" sz="quarter" idx="10"/>
          </p:nvPr>
        </p:nvSpPr>
        <p:spPr/>
        <p:txBody>
          <a:bodyPr/>
          <a:lstStyle/>
          <a:p>
            <a:fld id="{57143C14-4DDE-4688-8B99-FB59BAAC6260}"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Non-Compliance</a:t>
            </a:r>
            <a:endParaRPr lang="en-US" dirty="0"/>
          </a:p>
        </p:txBody>
      </p:sp>
      <p:sp>
        <p:nvSpPr>
          <p:cNvPr id="8" name="Content Placeholder 7"/>
          <p:cNvSpPr>
            <a:spLocks noGrp="1"/>
          </p:cNvSpPr>
          <p:nvPr>
            <p:ph idx="1"/>
          </p:nvPr>
        </p:nvSpPr>
        <p:spPr>
          <a:xfrm>
            <a:off x="381000" y="1143000"/>
            <a:ext cx="8305800" cy="5410200"/>
          </a:xfrm>
        </p:spPr>
        <p:txBody>
          <a:bodyPr/>
          <a:lstStyle/>
          <a:p>
            <a:pPr lvl="0"/>
            <a:r>
              <a:rPr lang="en-US" dirty="0" smtClean="0">
                <a:solidFill>
                  <a:schemeClr val="tx1"/>
                </a:solidFill>
              </a:rPr>
              <a:t>Impact to the</a:t>
            </a:r>
            <a:r>
              <a:rPr lang="en-US" i="1" dirty="0" smtClean="0">
                <a:solidFill>
                  <a:schemeClr val="tx1"/>
                </a:solidFill>
              </a:rPr>
              <a:t> Institution</a:t>
            </a:r>
            <a:r>
              <a:rPr lang="en-US" dirty="0" smtClean="0">
                <a:solidFill>
                  <a:schemeClr val="tx1"/>
                </a:solidFill>
              </a:rPr>
              <a:t>:</a:t>
            </a:r>
          </a:p>
          <a:p>
            <a:pPr lvl="1"/>
            <a:r>
              <a:rPr lang="en-US" dirty="0" smtClean="0">
                <a:solidFill>
                  <a:schemeClr val="tx1"/>
                </a:solidFill>
              </a:rPr>
              <a:t>Susceptible to False Claims Act allegations.</a:t>
            </a:r>
          </a:p>
          <a:p>
            <a:pPr lvl="1"/>
            <a:r>
              <a:rPr lang="en-US" dirty="0" smtClean="0">
                <a:solidFill>
                  <a:schemeClr val="tx1"/>
                </a:solidFill>
              </a:rPr>
              <a:t>Institute may owe direct cost refunds.</a:t>
            </a:r>
          </a:p>
          <a:p>
            <a:pPr lvl="1"/>
            <a:r>
              <a:rPr lang="en-US" dirty="0" smtClean="0">
                <a:solidFill>
                  <a:schemeClr val="tx1"/>
                </a:solidFill>
              </a:rPr>
              <a:t>Sponsor may reduce future funding.</a:t>
            </a:r>
          </a:p>
          <a:p>
            <a:pPr lvl="1"/>
            <a:r>
              <a:rPr lang="en-US" dirty="0" smtClean="0">
                <a:solidFill>
                  <a:schemeClr val="tx1"/>
                </a:solidFill>
              </a:rPr>
              <a:t>Adverse publicity.</a:t>
            </a:r>
          </a:p>
          <a:p>
            <a:pPr lvl="0"/>
            <a:r>
              <a:rPr lang="en-US" dirty="0" smtClean="0">
                <a:solidFill>
                  <a:schemeClr val="tx1"/>
                </a:solidFill>
              </a:rPr>
              <a:t>Impact on the </a:t>
            </a:r>
            <a:r>
              <a:rPr lang="en-US" i="1" dirty="0" smtClean="0">
                <a:solidFill>
                  <a:schemeClr val="tx1"/>
                </a:solidFill>
              </a:rPr>
              <a:t>Individual</a:t>
            </a:r>
            <a:r>
              <a:rPr lang="en-US" dirty="0" smtClean="0">
                <a:solidFill>
                  <a:schemeClr val="tx1"/>
                </a:solidFill>
              </a:rPr>
              <a:t>:</a:t>
            </a:r>
          </a:p>
          <a:p>
            <a:pPr lvl="1"/>
            <a:r>
              <a:rPr lang="en-US" dirty="0" smtClean="0">
                <a:solidFill>
                  <a:schemeClr val="tx1"/>
                </a:solidFill>
              </a:rPr>
              <a:t>Susceptible for False Claims Act allegations.</a:t>
            </a:r>
          </a:p>
          <a:p>
            <a:pPr lvl="1"/>
            <a:r>
              <a:rPr lang="en-US" dirty="0" smtClean="0">
                <a:solidFill>
                  <a:schemeClr val="tx1"/>
                </a:solidFill>
              </a:rPr>
              <a:t>Possible criminal charges.</a:t>
            </a:r>
          </a:p>
          <a:p>
            <a:pPr lvl="1"/>
            <a:r>
              <a:rPr lang="en-US" dirty="0" smtClean="0">
                <a:solidFill>
                  <a:schemeClr val="tx1"/>
                </a:solidFill>
              </a:rPr>
              <a:t>May lose access to current institutional funding.</a:t>
            </a:r>
          </a:p>
          <a:p>
            <a:endParaRPr lang="en-US" dirty="0"/>
          </a:p>
        </p:txBody>
      </p:sp>
      <p:sp>
        <p:nvSpPr>
          <p:cNvPr id="6" name="Slide Number Placeholder 5"/>
          <p:cNvSpPr>
            <a:spLocks noGrp="1"/>
          </p:cNvSpPr>
          <p:nvPr>
            <p:ph type="sldNum" sz="quarter" idx="10"/>
          </p:nvPr>
        </p:nvSpPr>
        <p:spPr/>
        <p:txBody>
          <a:bodyPr/>
          <a:lstStyle/>
          <a:p>
            <a:fld id="{57143C14-4DDE-4688-8B99-FB59BAAC6260}"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It Can’t Happen Here?</a:t>
            </a:r>
            <a:endParaRPr lang="en-US" dirty="0"/>
          </a:p>
        </p:txBody>
      </p:sp>
      <p:graphicFrame>
        <p:nvGraphicFramePr>
          <p:cNvPr id="5" name="Content Placeholder 4"/>
          <p:cNvGraphicFramePr>
            <a:graphicFrameLocks noGrp="1"/>
          </p:cNvGraphicFramePr>
          <p:nvPr>
            <p:ph idx="1"/>
          </p:nvPr>
        </p:nvGraphicFramePr>
        <p:xfrm>
          <a:off x="609600" y="1600200"/>
          <a:ext cx="7848599" cy="3581400"/>
        </p:xfrm>
        <a:graphic>
          <a:graphicData uri="http://schemas.openxmlformats.org/drawingml/2006/table">
            <a:tbl>
              <a:tblPr firstRow="1" bandRow="1">
                <a:tableStyleId>{5C22544A-7EE6-4342-B048-85BDC9FD1C3A}</a:tableStyleId>
              </a:tblPr>
              <a:tblGrid>
                <a:gridCol w="2508315"/>
                <a:gridCol w="3282885"/>
                <a:gridCol w="2057399"/>
              </a:tblGrid>
              <a:tr h="371895">
                <a:tc>
                  <a:txBody>
                    <a:bodyPr/>
                    <a:lstStyle/>
                    <a:p>
                      <a:pPr algn="ctr"/>
                      <a:r>
                        <a:rPr lang="en-US" dirty="0" smtClean="0"/>
                        <a:t>Institution</a:t>
                      </a:r>
                      <a:endParaRPr lang="en-US" dirty="0"/>
                    </a:p>
                  </a:txBody>
                  <a:tcPr/>
                </a:tc>
                <a:tc>
                  <a:txBody>
                    <a:bodyPr/>
                    <a:lstStyle/>
                    <a:p>
                      <a:pPr algn="ctr"/>
                      <a:r>
                        <a:rPr lang="en-US" dirty="0" smtClean="0"/>
                        <a:t>Reason</a:t>
                      </a:r>
                      <a:endParaRPr lang="en-US" dirty="0"/>
                    </a:p>
                  </a:txBody>
                  <a:tcPr/>
                </a:tc>
                <a:tc>
                  <a:txBody>
                    <a:bodyPr/>
                    <a:lstStyle/>
                    <a:p>
                      <a:pPr algn="ctr"/>
                      <a:r>
                        <a:rPr lang="en-US" dirty="0" smtClean="0"/>
                        <a:t>Fine Amount</a:t>
                      </a:r>
                      <a:endParaRPr lang="en-US" dirty="0"/>
                    </a:p>
                  </a:txBody>
                  <a:tcPr/>
                </a:tc>
              </a:tr>
              <a:tr h="641901">
                <a:tc>
                  <a:txBody>
                    <a:bodyPr/>
                    <a:lstStyle/>
                    <a:p>
                      <a:r>
                        <a:rPr lang="en-US" dirty="0" smtClean="0"/>
                        <a:t>Yale University</a:t>
                      </a:r>
                      <a:endParaRPr lang="en-US" dirty="0"/>
                    </a:p>
                  </a:txBody>
                  <a:tcPr/>
                </a:tc>
                <a:tc>
                  <a:txBody>
                    <a:bodyPr/>
                    <a:lstStyle/>
                    <a:p>
                      <a:r>
                        <a:rPr lang="en-US" i="1" dirty="0" smtClean="0"/>
                        <a:t>Effort</a:t>
                      </a:r>
                      <a:r>
                        <a:rPr lang="en-US" i="1" baseline="0" dirty="0" smtClean="0"/>
                        <a:t> Reporting/Cost Transfers</a:t>
                      </a:r>
                      <a:endParaRPr lang="en-US" i="1" dirty="0"/>
                    </a:p>
                  </a:txBody>
                  <a:tcPr/>
                </a:tc>
                <a:tc>
                  <a:txBody>
                    <a:bodyPr/>
                    <a:lstStyle/>
                    <a:p>
                      <a:r>
                        <a:rPr lang="en-US" dirty="0" smtClean="0"/>
                        <a:t>$7.6 million</a:t>
                      </a:r>
                      <a:endParaRPr lang="en-US" dirty="0"/>
                    </a:p>
                  </a:txBody>
                  <a:tcPr/>
                </a:tc>
              </a:tr>
              <a:tr h="641901">
                <a:tc>
                  <a:txBody>
                    <a:bodyPr/>
                    <a:lstStyle/>
                    <a:p>
                      <a:r>
                        <a:rPr lang="en-US" dirty="0" smtClean="0"/>
                        <a:t>Florida State University</a:t>
                      </a:r>
                      <a:endParaRPr lang="en-US" dirty="0"/>
                    </a:p>
                  </a:txBody>
                  <a:tcPr/>
                </a:tc>
                <a:tc>
                  <a:txBody>
                    <a:bodyPr/>
                    <a:lstStyle/>
                    <a:p>
                      <a:r>
                        <a:rPr lang="en-US" i="1" dirty="0" smtClean="0"/>
                        <a:t>Salary/</a:t>
                      </a:r>
                      <a:r>
                        <a:rPr lang="en-US" i="1" dirty="0" err="1" smtClean="0"/>
                        <a:t>Nonsalary</a:t>
                      </a:r>
                      <a:r>
                        <a:rPr lang="en-US" i="1" dirty="0" smtClean="0"/>
                        <a:t> disallowances</a:t>
                      </a:r>
                      <a:endParaRPr lang="en-US" i="1" dirty="0"/>
                    </a:p>
                  </a:txBody>
                  <a:tcPr/>
                </a:tc>
                <a:tc>
                  <a:txBody>
                    <a:bodyPr/>
                    <a:lstStyle/>
                    <a:p>
                      <a:r>
                        <a:rPr lang="en-US" dirty="0" smtClean="0"/>
                        <a:t>$3.0 million refund requested</a:t>
                      </a:r>
                      <a:endParaRPr lang="en-US" dirty="0"/>
                    </a:p>
                  </a:txBody>
                  <a:tcPr/>
                </a:tc>
              </a:tr>
              <a:tr h="641901">
                <a:tc>
                  <a:txBody>
                    <a:bodyPr/>
                    <a:lstStyle/>
                    <a:p>
                      <a:r>
                        <a:rPr lang="en-US" dirty="0" smtClean="0"/>
                        <a:t>St. Louis University</a:t>
                      </a:r>
                      <a:endParaRPr lang="en-US" dirty="0"/>
                    </a:p>
                  </a:txBody>
                  <a:tcPr/>
                </a:tc>
                <a:tc>
                  <a:txBody>
                    <a:bodyPr/>
                    <a:lstStyle/>
                    <a:p>
                      <a:r>
                        <a:rPr lang="en-US" i="1" dirty="0" smtClean="0"/>
                        <a:t>Overstatement of effort</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million</a:t>
                      </a:r>
                    </a:p>
                    <a:p>
                      <a:endParaRPr lang="en-US" dirty="0"/>
                    </a:p>
                  </a:txBody>
                  <a:tcPr/>
                </a:tc>
              </a:tr>
              <a:tr h="641901">
                <a:tc>
                  <a:txBody>
                    <a:bodyPr/>
                    <a:lstStyle/>
                    <a:p>
                      <a:r>
                        <a:rPr lang="en-US" dirty="0" smtClean="0"/>
                        <a:t>Weill Cornell</a:t>
                      </a:r>
                      <a:r>
                        <a:rPr lang="en-US" baseline="0" dirty="0" smtClean="0"/>
                        <a:t> Medical College</a:t>
                      </a:r>
                      <a:endParaRPr lang="en-US" dirty="0"/>
                    </a:p>
                  </a:txBody>
                  <a:tcPr/>
                </a:tc>
                <a:tc>
                  <a:txBody>
                    <a:bodyPr/>
                    <a:lstStyle/>
                    <a:p>
                      <a:r>
                        <a:rPr lang="en-US" i="1" dirty="0" smtClean="0"/>
                        <a:t>Committed</a:t>
                      </a:r>
                      <a:r>
                        <a:rPr lang="en-US" i="1" baseline="0" dirty="0" smtClean="0"/>
                        <a:t> Effort</a:t>
                      </a:r>
                      <a:endParaRPr lang="en-US" i="1" dirty="0"/>
                    </a:p>
                  </a:txBody>
                  <a:tcPr/>
                </a:tc>
                <a:tc>
                  <a:txBody>
                    <a:bodyPr/>
                    <a:lstStyle/>
                    <a:p>
                      <a:r>
                        <a:rPr lang="en-US" dirty="0" smtClean="0"/>
                        <a:t>$2.6 million</a:t>
                      </a:r>
                      <a:endParaRPr lang="en-US" dirty="0"/>
                    </a:p>
                  </a:txBody>
                  <a:tcPr/>
                </a:tc>
              </a:tr>
              <a:tr h="641901">
                <a:tc>
                  <a:txBody>
                    <a:bodyPr/>
                    <a:lstStyle/>
                    <a:p>
                      <a:r>
                        <a:rPr lang="en-US" b="1" dirty="0" smtClean="0"/>
                        <a:t>Harvard University</a:t>
                      </a:r>
                      <a:endParaRPr lang="en-US" b="1" dirty="0"/>
                    </a:p>
                  </a:txBody>
                  <a:tcPr/>
                </a:tc>
                <a:tc>
                  <a:txBody>
                    <a:bodyPr/>
                    <a:lstStyle/>
                    <a:p>
                      <a:r>
                        <a:rPr lang="en-US" b="1" i="1" dirty="0" smtClean="0"/>
                        <a:t>Allegations</a:t>
                      </a:r>
                      <a:r>
                        <a:rPr lang="en-US" b="1" i="1" baseline="0" dirty="0" smtClean="0"/>
                        <a:t> of overbilling the NIH</a:t>
                      </a:r>
                      <a:endParaRPr lang="en-U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$2.4</a:t>
                      </a:r>
                      <a:r>
                        <a:rPr lang="en-US" b="1" baseline="0" dirty="0" smtClean="0"/>
                        <a:t> million</a:t>
                      </a:r>
                      <a:endParaRPr lang="en-US" b="1" dirty="0" smtClean="0"/>
                    </a:p>
                    <a:p>
                      <a:endParaRPr lang="en-US" b="1" dirty="0"/>
                    </a:p>
                  </a:txBody>
                  <a:tcPr/>
                </a:tc>
              </a:tr>
            </a:tbl>
          </a:graphicData>
        </a:graphic>
      </p:graphicFrame>
      <p:sp>
        <p:nvSpPr>
          <p:cNvPr id="4" name="Slide Number Placeholder 3"/>
          <p:cNvSpPr>
            <a:spLocks noGrp="1"/>
          </p:cNvSpPr>
          <p:nvPr>
            <p:ph type="sldNum" sz="quarter" idx="10"/>
          </p:nvPr>
        </p:nvSpPr>
        <p:spPr/>
        <p:txBody>
          <a:bodyPr/>
          <a:lstStyle/>
          <a:p>
            <a:fld id="{57143C14-4DDE-4688-8B99-FB59BAAC6260}" type="slidenum">
              <a:rPr lang="en-US" smtClean="0"/>
              <a:pPr/>
              <a:t>6</a:t>
            </a:fld>
            <a:endParaRPr lang="en-US" dirty="0"/>
          </a:p>
        </p:txBody>
      </p:sp>
      <p:sp>
        <p:nvSpPr>
          <p:cNvPr id="6" name="TextBox 5"/>
          <p:cNvSpPr txBox="1"/>
          <p:nvPr/>
        </p:nvSpPr>
        <p:spPr>
          <a:xfrm>
            <a:off x="457200" y="838200"/>
            <a:ext cx="7772400" cy="381000"/>
          </a:xfrm>
          <a:prstGeom prst="rect">
            <a:avLst/>
          </a:prstGeom>
          <a:noFill/>
        </p:spPr>
        <p:txBody>
          <a:bodyPr wrap="square" rtlCol="0">
            <a:spAutoFit/>
          </a:bodyPr>
          <a:lstStyle/>
          <a:p>
            <a:r>
              <a:rPr lang="en-US" b="1" dirty="0" smtClean="0"/>
              <a:t>Results of Previous Government Audits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Reporting Red Flags</a:t>
            </a:r>
            <a:endParaRPr lang="en-US" dirty="0"/>
          </a:p>
        </p:txBody>
      </p:sp>
      <p:sp>
        <p:nvSpPr>
          <p:cNvPr id="4" name="Content Placeholder 3"/>
          <p:cNvSpPr>
            <a:spLocks noGrp="1"/>
          </p:cNvSpPr>
          <p:nvPr>
            <p:ph idx="1"/>
          </p:nvPr>
        </p:nvSpPr>
        <p:spPr/>
        <p:txBody>
          <a:bodyPr/>
          <a:lstStyle/>
          <a:p>
            <a:r>
              <a:rPr lang="en-US" dirty="0" smtClean="0">
                <a:solidFill>
                  <a:schemeClr val="tx1"/>
                </a:solidFill>
              </a:rPr>
              <a:t>Late or missing effort reports</a:t>
            </a:r>
          </a:p>
          <a:p>
            <a:r>
              <a:rPr lang="en-US" dirty="0" smtClean="0">
                <a:solidFill>
                  <a:schemeClr val="tx1"/>
                </a:solidFill>
              </a:rPr>
              <a:t>Effort certified by someone without suitable means of verification</a:t>
            </a:r>
          </a:p>
          <a:p>
            <a:r>
              <a:rPr lang="en-US" dirty="0" smtClean="0">
                <a:solidFill>
                  <a:schemeClr val="tx1"/>
                </a:solidFill>
              </a:rPr>
              <a:t>Certified percentage of non-sponsored activities not credibly sufficient to cover teaching, clinical work, administrative or other University work</a:t>
            </a:r>
          </a:p>
          <a:p>
            <a:r>
              <a:rPr lang="en-US" dirty="0" smtClean="0">
                <a:solidFill>
                  <a:schemeClr val="tx1"/>
                </a:solidFill>
              </a:rPr>
              <a:t>Recertification of effort reports</a:t>
            </a:r>
          </a:p>
          <a:p>
            <a:r>
              <a:rPr lang="en-US" dirty="0" smtClean="0">
                <a:solidFill>
                  <a:schemeClr val="tx1"/>
                </a:solidFill>
              </a:rPr>
              <a:t>Principal Investigator with 0% or 100% effort charged to a sponsored award</a:t>
            </a:r>
          </a:p>
          <a:p>
            <a:r>
              <a:rPr lang="en-US" dirty="0" smtClean="0">
                <a:solidFill>
                  <a:schemeClr val="tx1"/>
                </a:solidFill>
              </a:rPr>
              <a:t>Significant data inconsistency between effort reports and other documentation such as:</a:t>
            </a:r>
          </a:p>
          <a:p>
            <a:pPr lvl="1"/>
            <a:r>
              <a:rPr lang="en-US" dirty="0" smtClean="0">
                <a:solidFill>
                  <a:schemeClr val="tx1"/>
                </a:solidFill>
              </a:rPr>
              <a:t>Teaching schedules/calendars</a:t>
            </a:r>
          </a:p>
          <a:p>
            <a:pPr lvl="1"/>
            <a:r>
              <a:rPr lang="en-US" dirty="0" smtClean="0">
                <a:solidFill>
                  <a:schemeClr val="tx1"/>
                </a:solidFill>
              </a:rPr>
              <a:t>Other Support Forms</a:t>
            </a:r>
          </a:p>
          <a:p>
            <a:pPr lvl="1"/>
            <a:r>
              <a:rPr lang="en-US" dirty="0" smtClean="0">
                <a:solidFill>
                  <a:schemeClr val="tx1"/>
                </a:solidFill>
              </a:rPr>
              <a:t>Outside Activity Reports</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57143C14-4DDE-4688-8B99-FB59BAAC6260}" type="slidenum">
              <a:rPr lang="en-US" smtClean="0"/>
              <a:pPr/>
              <a:t>7</a:t>
            </a:fld>
            <a:endParaRPr lang="en-US" dirty="0"/>
          </a:p>
        </p:txBody>
      </p:sp>
    </p:spTree>
    <p:extLst>
      <p:ext uri="{BB962C8B-B14F-4D97-AF65-F5344CB8AC3E}">
        <p14:creationId xmlns:p14="http://schemas.microsoft.com/office/powerpoint/2010/main" val="959807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362200"/>
            <a:ext cx="6781800" cy="1143000"/>
          </a:xfrm>
        </p:spPr>
        <p:txBody>
          <a:bodyPr/>
          <a:lstStyle/>
          <a:p>
            <a:pPr algn="ctr"/>
            <a:r>
              <a:rPr lang="en-US" dirty="0" smtClean="0"/>
              <a:t>Effort Reporting Policy</a:t>
            </a:r>
            <a:endParaRPr lang="en-US" strike="sngStrike" dirty="0"/>
          </a:p>
        </p:txBody>
      </p:sp>
      <p:sp>
        <p:nvSpPr>
          <p:cNvPr id="4" name="Slide Number Placeholder 3"/>
          <p:cNvSpPr>
            <a:spLocks noGrp="1"/>
          </p:cNvSpPr>
          <p:nvPr>
            <p:ph type="sldNum" sz="quarter" idx="10"/>
          </p:nvPr>
        </p:nvSpPr>
        <p:spPr/>
        <p:txBody>
          <a:bodyPr/>
          <a:lstStyle/>
          <a:p>
            <a:fld id="{57143C14-4DDE-4688-8B99-FB59BAAC626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Effort Certification</a:t>
            </a:r>
            <a:endParaRPr lang="en-US" dirty="0"/>
          </a:p>
        </p:txBody>
      </p:sp>
      <p:sp>
        <p:nvSpPr>
          <p:cNvPr id="8" name="Content Placeholder 7"/>
          <p:cNvSpPr>
            <a:spLocks noGrp="1"/>
          </p:cNvSpPr>
          <p:nvPr>
            <p:ph idx="1"/>
          </p:nvPr>
        </p:nvSpPr>
        <p:spPr>
          <a:xfrm>
            <a:off x="381000" y="914400"/>
            <a:ext cx="8305800" cy="5410200"/>
          </a:xfrm>
        </p:spPr>
        <p:txBody>
          <a:bodyPr/>
          <a:lstStyle/>
          <a:p>
            <a:r>
              <a:rPr lang="en-US" dirty="0" smtClean="0">
                <a:solidFill>
                  <a:schemeClr val="tx1"/>
                </a:solidFill>
              </a:rPr>
              <a:t>Harvard PIs/faculty and other academic appointees who have effort on federal awards certify their salary on an annual basis.  </a:t>
            </a:r>
          </a:p>
          <a:p>
            <a:r>
              <a:rPr lang="en-US" dirty="0" smtClean="0">
                <a:solidFill>
                  <a:schemeClr val="tx1"/>
                </a:solidFill>
              </a:rPr>
              <a:t>Junior and senior faculty members are required to sign their own certifications, with limited exceptions.  </a:t>
            </a:r>
          </a:p>
          <a:p>
            <a:r>
              <a:rPr lang="en-US" dirty="0" smtClean="0">
                <a:solidFill>
                  <a:schemeClr val="tx1"/>
                </a:solidFill>
              </a:rPr>
              <a:t>Other academic appointees, e.g. research associates, fellows and lecturers can either self-certify or be certified by the mentor or PI of the award associated with their effort through a proxy request and authorization process.</a:t>
            </a:r>
          </a:p>
        </p:txBody>
      </p:sp>
      <p:sp>
        <p:nvSpPr>
          <p:cNvPr id="6" name="Slide Number Placeholder 5"/>
          <p:cNvSpPr>
            <a:spLocks noGrp="1"/>
          </p:cNvSpPr>
          <p:nvPr>
            <p:ph type="sldNum" sz="quarter" idx="10"/>
          </p:nvPr>
        </p:nvSpPr>
        <p:spPr/>
        <p:txBody>
          <a:bodyPr/>
          <a:lstStyle/>
          <a:p>
            <a:fld id="{57143C14-4DDE-4688-8B99-FB59BAAC6260}" type="slidenum">
              <a:rPr lang="en-US" smtClean="0"/>
              <a:pPr/>
              <a:t>9</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4052888"/>
            <a:ext cx="7893478" cy="135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052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Thank you Slide">
  <a:themeElements>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 TWO">
  <a:themeElements>
    <a:clrScheme name="SLIDE TWO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SLIDE TW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TW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LIDE TWO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lide">
  <a:themeElements>
    <a:clrScheme name="3_Slide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3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li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Slide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Slide">
  <a:themeElements>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losing Thank you Slide">
  <a:themeElements>
    <a:clrScheme name="1_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losing Thank you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losing Thank you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losing Thank you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losing Thank you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losing Thank you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losing Thank you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losing Thank you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losing Thank you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losing Thank you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losing Thank you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losing Thank you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losing Thank you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losing Thank you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eme1">
  <a:themeElements>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fontScheme name="HPA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PAC_Power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HPAC_Powerpoint 2">
        <a:dk1>
          <a:srgbClr val="000000"/>
        </a:dk1>
        <a:lt1>
          <a:srgbClr val="FFFFFF"/>
        </a:lt1>
        <a:dk2>
          <a:srgbClr val="293352"/>
        </a:dk2>
        <a:lt2>
          <a:srgbClr val="F3F3F1"/>
        </a:lt2>
        <a:accent1>
          <a:srgbClr val="8996A0"/>
        </a:accent1>
        <a:accent2>
          <a:srgbClr val="A51C30"/>
        </a:accent2>
        <a:accent3>
          <a:srgbClr val="FFFFFF"/>
        </a:accent3>
        <a:accent4>
          <a:srgbClr val="000000"/>
        </a:accent4>
        <a:accent5>
          <a:srgbClr val="C4C9CD"/>
        </a:accent5>
        <a:accent6>
          <a:srgbClr val="95182A"/>
        </a:accent6>
        <a:hlink>
          <a:srgbClr val="DE7008"/>
        </a:hlink>
        <a:folHlink>
          <a:srgbClr val="4E84C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fss_Theme1</Template>
  <TotalTime>25078</TotalTime>
  <Words>2592</Words>
  <Application>Microsoft Office PowerPoint</Application>
  <PresentationFormat>On-screen Show (4:3)</PresentationFormat>
  <Paragraphs>322</Paragraphs>
  <Slides>33</Slides>
  <Notes>33</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33</vt:i4>
      </vt:variant>
    </vt:vector>
  </HeadingPairs>
  <TitlesOfParts>
    <vt:vector size="43" baseType="lpstr">
      <vt:lpstr>Arial</vt:lpstr>
      <vt:lpstr>Calibri</vt:lpstr>
      <vt:lpstr>Wingdings</vt:lpstr>
      <vt:lpstr>Theme1</vt:lpstr>
      <vt:lpstr>Closing Thank you Slide</vt:lpstr>
      <vt:lpstr>SLIDE TWO</vt:lpstr>
      <vt:lpstr>3_Slide</vt:lpstr>
      <vt:lpstr>Blank Slide</vt:lpstr>
      <vt:lpstr>1_Closing Thank you Slide</vt:lpstr>
      <vt:lpstr>1_Theme1</vt:lpstr>
      <vt:lpstr>ecrt   (Effort Certification and Reporting Technology) </vt:lpstr>
      <vt:lpstr>Topics</vt:lpstr>
      <vt:lpstr>Why Certify Effort?</vt:lpstr>
      <vt:lpstr>Uniform Guidance 2 CFR, Part 200</vt:lpstr>
      <vt:lpstr>Risks of Non-Compliance</vt:lpstr>
      <vt:lpstr>Think It Can’t Happen Here?</vt:lpstr>
      <vt:lpstr>Effort Reporting Red Flags</vt:lpstr>
      <vt:lpstr>Effort Reporting Policy</vt:lpstr>
      <vt:lpstr>Annual Effort Certification</vt:lpstr>
      <vt:lpstr>Quarterly Project Effort Certification</vt:lpstr>
      <vt:lpstr>Proxies for Annual Effort Certification</vt:lpstr>
      <vt:lpstr>Designees for Quarterly Project Effort Certification</vt:lpstr>
      <vt:lpstr>Period of Work Performed</vt:lpstr>
      <vt:lpstr>Maximum Effort Thresholds</vt:lpstr>
      <vt:lpstr>Minimum Effort Thresholds</vt:lpstr>
      <vt:lpstr>Re Certification</vt:lpstr>
      <vt:lpstr>Cost Transfer Exemptions Based on Certifier Type</vt:lpstr>
      <vt:lpstr>Overview of ecrt</vt:lpstr>
      <vt:lpstr>What is ecrt</vt:lpstr>
      <vt:lpstr>Benefits of ecrt</vt:lpstr>
      <vt:lpstr>Effort Reporting Lifecycle and Process</vt:lpstr>
      <vt:lpstr>ecrt Governance</vt:lpstr>
      <vt:lpstr>Salary Object Codes and Certification Mapping</vt:lpstr>
      <vt:lpstr>Typical Review/Certification Lifecycle</vt:lpstr>
      <vt:lpstr>Icons representing Effort Statement Status</vt:lpstr>
      <vt:lpstr>Icons representing Effort Statement Status (Cont.)</vt:lpstr>
      <vt:lpstr>Roles in ecrt</vt:lpstr>
      <vt:lpstr>TUB Effort Coordinator</vt:lpstr>
      <vt:lpstr>Primary (Secondary) Effort Coordinator (PEC/SEC)</vt:lpstr>
      <vt:lpstr>Grant Manager (GM)</vt:lpstr>
      <vt:lpstr>Certifiers</vt:lpstr>
      <vt:lpstr>Accessing ecrt</vt:lpstr>
      <vt:lpstr>Important Reminder-Payroll Data Confidentiality</vt:lpstr>
    </vt:vector>
  </TitlesOfParts>
  <Company>Harvard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jrs166</dc:creator>
  <cp:lastModifiedBy>Dutt, Jonathan</cp:lastModifiedBy>
  <cp:revision>1067</cp:revision>
  <cp:lastPrinted>2016-09-12T21:26:04Z</cp:lastPrinted>
  <dcterms:created xsi:type="dcterms:W3CDTF">2012-09-14T12:38:52Z</dcterms:created>
  <dcterms:modified xsi:type="dcterms:W3CDTF">2016-09-16T16:12:00Z</dcterms:modified>
</cp:coreProperties>
</file>